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44"/>
  </p:notesMasterIdLst>
  <p:sldIdLst>
    <p:sldId id="257" r:id="rId2"/>
    <p:sldId id="323" r:id="rId3"/>
    <p:sldId id="270" r:id="rId4"/>
    <p:sldId id="325" r:id="rId5"/>
    <p:sldId id="273" r:id="rId6"/>
    <p:sldId id="326" r:id="rId7"/>
    <p:sldId id="327" r:id="rId8"/>
    <p:sldId id="328" r:id="rId9"/>
    <p:sldId id="329" r:id="rId10"/>
    <p:sldId id="330" r:id="rId11"/>
    <p:sldId id="331" r:id="rId12"/>
    <p:sldId id="346" r:id="rId13"/>
    <p:sldId id="347" r:id="rId14"/>
    <p:sldId id="348" r:id="rId15"/>
    <p:sldId id="349" r:id="rId16"/>
    <p:sldId id="350" r:id="rId17"/>
    <p:sldId id="351" r:id="rId18"/>
    <p:sldId id="352" r:id="rId19"/>
    <p:sldId id="362" r:id="rId20"/>
    <p:sldId id="332" r:id="rId21"/>
    <p:sldId id="333" r:id="rId22"/>
    <p:sldId id="334" r:id="rId23"/>
    <p:sldId id="353" r:id="rId24"/>
    <p:sldId id="343" r:id="rId25"/>
    <p:sldId id="344" r:id="rId26"/>
    <p:sldId id="354" r:id="rId27"/>
    <p:sldId id="341" r:id="rId28"/>
    <p:sldId id="356" r:id="rId29"/>
    <p:sldId id="357" r:id="rId30"/>
    <p:sldId id="359" r:id="rId31"/>
    <p:sldId id="342" r:id="rId32"/>
    <p:sldId id="361" r:id="rId33"/>
    <p:sldId id="363" r:id="rId34"/>
    <p:sldId id="365" r:id="rId35"/>
    <p:sldId id="364" r:id="rId36"/>
    <p:sldId id="335" r:id="rId37"/>
    <p:sldId id="336" r:id="rId38"/>
    <p:sldId id="337" r:id="rId39"/>
    <p:sldId id="366" r:id="rId40"/>
    <p:sldId id="338" r:id="rId41"/>
    <p:sldId id="288" r:id="rId42"/>
    <p:sldId id="26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AE80"/>
    <a:srgbClr val="CC0066"/>
    <a:srgbClr val="3D89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07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ECE6DF-602B-4FE3-BC80-AF1429444334}" type="datetimeFigureOut">
              <a:rPr lang="en-US" smtClean="0"/>
              <a:pPr/>
              <a:t>12/14/2012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BEF287-7906-4F54-AD3C-EA700FC82911}" type="slidenum">
              <a:rPr lang="en-US" smtClean="0"/>
              <a:pPr/>
              <a:t>‹#›</a:t>
            </a:fld>
            <a:endParaRPr lang="en-US"/>
          </a:p>
        </p:txBody>
      </p:sp>
    </p:spTree>
    <p:extLst>
      <p:ext uri="{BB962C8B-B14F-4D97-AF65-F5344CB8AC3E}">
        <p14:creationId xmlns:p14="http://schemas.microsoft.com/office/powerpoint/2010/main" val="4207588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36</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37</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38</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39</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40</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41</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42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20798C9-DA68-4411-B466-1E7921797256}" type="datetimeFigureOut">
              <a:rPr lang="en-US" smtClean="0"/>
              <a:pPr/>
              <a:t>12/14/2012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F1A5E60-6510-4B97-AA38-20BBC1BA5E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0798C9-DA68-4411-B466-1E7921797256}" type="datetimeFigureOut">
              <a:rPr lang="en-US" smtClean="0"/>
              <a:pPr/>
              <a:t>12/14/2012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1A5E60-6510-4B97-AA38-20BBC1BA5E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0798C9-DA68-4411-B466-1E7921797256}" type="datetimeFigureOut">
              <a:rPr lang="en-US" smtClean="0"/>
              <a:pPr/>
              <a:t>12/14/2012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1A5E60-6510-4B97-AA38-20BBC1BA5E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0798C9-DA68-4411-B466-1E7921797256}" type="datetimeFigureOut">
              <a:rPr lang="en-US" smtClean="0"/>
              <a:pPr/>
              <a:t>12/14/2012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1A5E60-6510-4B97-AA38-20BBC1BA5E7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20798C9-DA68-4411-B466-1E7921797256}" type="datetimeFigureOut">
              <a:rPr lang="en-US" smtClean="0"/>
              <a:pPr/>
              <a:t>12/14/2012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1A5E60-6510-4B97-AA38-20BBC1BA5E7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20798C9-DA68-4411-B466-1E7921797256}" type="datetimeFigureOut">
              <a:rPr lang="en-US" smtClean="0"/>
              <a:pPr/>
              <a:t>12/14/2012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1A5E60-6510-4B97-AA38-20BBC1BA5E7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20798C9-DA68-4411-B466-1E7921797256}" type="datetimeFigureOut">
              <a:rPr lang="en-US" smtClean="0"/>
              <a:pPr/>
              <a:t>12/14/2012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F1A5E60-6510-4B97-AA38-20BBC1BA5E7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20798C9-DA68-4411-B466-1E7921797256}" type="datetimeFigureOut">
              <a:rPr lang="en-US" smtClean="0"/>
              <a:pPr/>
              <a:t>12/14/2012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F1A5E60-6510-4B97-AA38-20BBC1BA5E7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20798C9-DA68-4411-B466-1E7921797256}" type="datetimeFigureOut">
              <a:rPr lang="en-US" smtClean="0"/>
              <a:pPr/>
              <a:t>12/14/2012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F1A5E60-6510-4B97-AA38-20BBC1BA5E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20798C9-DA68-4411-B466-1E7921797256}" type="datetimeFigureOut">
              <a:rPr lang="en-US" smtClean="0"/>
              <a:pPr/>
              <a:t>12/14/2012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1A5E60-6510-4B97-AA38-20BBC1BA5E7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20798C9-DA68-4411-B466-1E7921797256}" type="datetimeFigureOut">
              <a:rPr lang="en-US" smtClean="0"/>
              <a:pPr/>
              <a:t>12/14/2012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F1A5E60-6510-4B97-AA38-20BBC1BA5E7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20798C9-DA68-4411-B466-1E7921797256}" type="datetimeFigureOut">
              <a:rPr lang="en-US" smtClean="0"/>
              <a:pPr/>
              <a:t>12/14/2012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F1A5E60-6510-4B97-AA38-20BBC1BA5E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2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35.png"/><Relationship Id="rId4" Type="http://schemas.openxmlformats.org/officeDocument/2006/relationships/image" Target="../media/image34.png"/></Relationships>
</file>

<file path=ppt/slides/_rels/slide3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3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362200"/>
            <a:ext cx="8229600" cy="3657600"/>
          </a:xfrm>
        </p:spPr>
        <p:txBody>
          <a:bodyPr>
            <a:normAutofit/>
          </a:bodyPr>
          <a:lstStyle/>
          <a:p>
            <a:pPr marL="0" indent="0" algn="ctr">
              <a:spcBef>
                <a:spcPts val="0"/>
              </a:spcBef>
              <a:buNone/>
            </a:pPr>
            <a:endParaRPr lang="en-US" sz="2000" dirty="0" smtClean="0">
              <a:effectLst>
                <a:outerShdw blurRad="38100" dist="38100" dir="2700000" algn="tl">
                  <a:srgbClr val="000000">
                    <a:alpha val="43137"/>
                  </a:srgbClr>
                </a:outerShdw>
              </a:effectLst>
            </a:endParaRPr>
          </a:p>
          <a:p>
            <a:pPr marL="0" indent="0" algn="ctr">
              <a:spcBef>
                <a:spcPts val="0"/>
              </a:spcBef>
              <a:buNone/>
            </a:pPr>
            <a:r>
              <a:rPr lang="en-US" sz="2000" dirty="0" smtClean="0">
                <a:effectLst>
                  <a:outerShdw blurRad="38100" dist="38100" dir="2700000" algn="tl">
                    <a:srgbClr val="000000">
                      <a:alpha val="43137"/>
                    </a:srgbClr>
                  </a:outerShdw>
                </a:effectLst>
              </a:rPr>
              <a:t>Neza Vodopivec  </a:t>
            </a:r>
          </a:p>
          <a:p>
            <a:pPr marL="0" indent="0" algn="ctr">
              <a:spcBef>
                <a:spcPts val="0"/>
              </a:spcBef>
              <a:buNone/>
            </a:pPr>
            <a:r>
              <a:rPr lang="en-US" sz="2000" dirty="0" smtClean="0">
                <a:effectLst>
                  <a:outerShdw blurRad="38100" dist="38100" dir="2700000" algn="tl">
                    <a:srgbClr val="000000">
                      <a:alpha val="43137"/>
                    </a:srgbClr>
                  </a:outerShdw>
                </a:effectLst>
              </a:rPr>
              <a:t>Applied Math and Scientific Computation Program</a:t>
            </a:r>
          </a:p>
          <a:p>
            <a:pPr marL="0" indent="0" algn="ctr">
              <a:spcBef>
                <a:spcPts val="0"/>
              </a:spcBef>
              <a:spcAft>
                <a:spcPts val="2000"/>
              </a:spcAft>
              <a:buNone/>
            </a:pPr>
            <a:r>
              <a:rPr lang="en-US" sz="2000" dirty="0" smtClean="0">
                <a:effectLst>
                  <a:outerShdw blurRad="38100" dist="38100" dir="2700000" algn="tl">
                    <a:srgbClr val="000000">
                      <a:alpha val="43137"/>
                    </a:srgbClr>
                  </a:outerShdw>
                </a:effectLst>
              </a:rPr>
              <a:t>nvodopiv@math.umd.edu</a:t>
            </a:r>
          </a:p>
          <a:p>
            <a:pPr marL="0" indent="0" algn="ctr">
              <a:spcBef>
                <a:spcPts val="0"/>
              </a:spcBef>
              <a:spcAft>
                <a:spcPts val="2000"/>
              </a:spcAft>
              <a:buNone/>
            </a:pPr>
            <a:r>
              <a:rPr lang="en-US" sz="2000" dirty="0" smtClean="0">
                <a:effectLst>
                  <a:outerShdw blurRad="38100" dist="38100" dir="2700000" algn="tl">
                    <a:srgbClr val="000000">
                      <a:alpha val="43137"/>
                    </a:srgbClr>
                  </a:outerShdw>
                </a:effectLst>
              </a:rPr>
              <a:t>Advisor: Dr. Jeffrey Herrmann</a:t>
            </a:r>
            <a:br>
              <a:rPr lang="en-US" sz="2000" dirty="0" smtClean="0">
                <a:effectLst>
                  <a:outerShdw blurRad="38100" dist="38100" dir="2700000" algn="tl">
                    <a:srgbClr val="000000">
                      <a:alpha val="43137"/>
                    </a:srgbClr>
                  </a:outerShdw>
                </a:effectLst>
              </a:rPr>
            </a:br>
            <a:r>
              <a:rPr lang="en-US" sz="2000" dirty="0" smtClean="0">
                <a:effectLst>
                  <a:outerShdw blurRad="38100" dist="38100" dir="2700000" algn="tl">
                    <a:srgbClr val="000000">
                      <a:alpha val="43137"/>
                    </a:srgbClr>
                  </a:outerShdw>
                </a:effectLst>
              </a:rPr>
              <a:t>Department of Mechanical Engineering </a:t>
            </a:r>
            <a:br>
              <a:rPr lang="en-US" sz="2000" dirty="0" smtClean="0">
                <a:effectLst>
                  <a:outerShdw blurRad="38100" dist="38100" dir="2700000" algn="tl">
                    <a:srgbClr val="000000">
                      <a:alpha val="43137"/>
                    </a:srgbClr>
                  </a:outerShdw>
                </a:effectLst>
              </a:rPr>
            </a:br>
            <a:r>
              <a:rPr lang="en-US" sz="2000" dirty="0" smtClean="0">
                <a:effectLst>
                  <a:outerShdw blurRad="38100" dist="38100" dir="2700000" algn="tl">
                    <a:srgbClr val="000000">
                      <a:alpha val="43137"/>
                    </a:srgbClr>
                  </a:outerShdw>
                </a:effectLst>
              </a:rPr>
              <a:t>jwh2@umd.edu</a:t>
            </a:r>
            <a:endParaRPr lang="en-US" sz="1400" dirty="0" smtClean="0"/>
          </a:p>
        </p:txBody>
      </p:sp>
      <p:sp>
        <p:nvSpPr>
          <p:cNvPr id="2" name="Title 1"/>
          <p:cNvSpPr>
            <a:spLocks noGrp="1"/>
          </p:cNvSpPr>
          <p:nvPr>
            <p:ph type="title"/>
          </p:nvPr>
        </p:nvSpPr>
        <p:spPr>
          <a:xfrm>
            <a:off x="457200" y="762000"/>
            <a:ext cx="8229600" cy="1524000"/>
          </a:xfrm>
        </p:spPr>
        <p:txBody>
          <a:bodyPr>
            <a:normAutofit/>
          </a:bodyPr>
          <a:lstStyle/>
          <a:p>
            <a:pPr algn="ctr"/>
            <a:r>
              <a:rPr lang="en-US" sz="3200" dirty="0" smtClean="0"/>
              <a:t>An Agent-Based Model of </a:t>
            </a:r>
            <a:br>
              <a:rPr lang="en-US" sz="3200" dirty="0" smtClean="0"/>
            </a:br>
            <a:r>
              <a:rPr lang="en-US" sz="3200" dirty="0" smtClean="0"/>
              <a:t>Information Diffusion</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76400"/>
          <a:ext cx="8153400" cy="1483360"/>
        </p:xfrm>
        <a:graphic>
          <a:graphicData uri="http://schemas.openxmlformats.org/drawingml/2006/table">
            <a:tbl>
              <a:tblPr firstRow="1" bandRow="1">
                <a:tableStyleId>{5C22544A-7EE6-4342-B048-85BDC9FD1C3A}</a:tableStyleId>
              </a:tblPr>
              <a:tblGrid>
                <a:gridCol w="2038350"/>
                <a:gridCol w="2038350"/>
                <a:gridCol w="2038350"/>
                <a:gridCol w="2038350"/>
              </a:tblGrid>
              <a:tr h="370840">
                <a:tc>
                  <a:txBody>
                    <a:bodyPr/>
                    <a:lstStyle/>
                    <a:p>
                      <a:r>
                        <a:rPr lang="en-US" dirty="0" smtClean="0"/>
                        <a:t>Bin-Laden Data</a:t>
                      </a:r>
                      <a:endParaRPr lang="en-US" dirty="0"/>
                    </a:p>
                  </a:txBody>
                  <a:tcPr/>
                </a:tc>
                <a:tc>
                  <a:txBody>
                    <a:bodyPr/>
                    <a:lstStyle/>
                    <a:p>
                      <a:r>
                        <a:rPr lang="en-US" dirty="0" smtClean="0"/>
                        <a:t>Memory</a:t>
                      </a:r>
                      <a:endParaRPr lang="en-US" dirty="0"/>
                    </a:p>
                  </a:txBody>
                  <a:tcPr/>
                </a:tc>
                <a:tc>
                  <a:txBody>
                    <a:bodyPr/>
                    <a:lstStyle/>
                    <a:p>
                      <a:r>
                        <a:rPr lang="en-US" dirty="0" smtClean="0"/>
                        <a:t>Simulation Time</a:t>
                      </a:r>
                      <a:endParaRPr lang="en-US" dirty="0"/>
                    </a:p>
                  </a:txBody>
                  <a:tcPr/>
                </a:tc>
                <a:tc>
                  <a:txBody>
                    <a:bodyPr/>
                    <a:lstStyle/>
                    <a:p>
                      <a:r>
                        <a:rPr lang="en-US" dirty="0" smtClean="0"/>
                        <a:t>Total Time</a:t>
                      </a:r>
                      <a:endParaRPr lang="en-US" dirty="0"/>
                    </a:p>
                  </a:txBody>
                  <a:tcPr/>
                </a:tc>
              </a:tr>
              <a:tr h="370840">
                <a:tc>
                  <a:txBody>
                    <a:bodyPr/>
                    <a:lstStyle/>
                    <a:p>
                      <a:r>
                        <a:rPr lang="en-US" dirty="0" err="1" smtClean="0"/>
                        <a:t>NetLogo</a:t>
                      </a:r>
                      <a:r>
                        <a:rPr lang="en-US" dirty="0" smtClean="0"/>
                        <a:t> </a:t>
                      </a:r>
                      <a:endParaRPr lang="en-US" dirty="0"/>
                    </a:p>
                  </a:txBody>
                  <a:tcPr/>
                </a:tc>
                <a:tc>
                  <a:txBody>
                    <a:bodyPr/>
                    <a:lstStyle/>
                    <a:p>
                      <a:pPr algn="ctr"/>
                      <a:r>
                        <a:rPr lang="en-US" baseline="0" dirty="0" smtClean="0"/>
                        <a:t>--</a:t>
                      </a:r>
                      <a:endParaRPr lang="en-US" dirty="0"/>
                    </a:p>
                  </a:txBody>
                  <a:tcPr/>
                </a:tc>
                <a:tc>
                  <a:txBody>
                    <a:bodyPr/>
                    <a:lstStyle/>
                    <a:p>
                      <a:pPr algn="r"/>
                      <a:r>
                        <a:rPr lang="en-US" dirty="0" smtClean="0"/>
                        <a:t>~ 3 min.</a:t>
                      </a:r>
                      <a:endParaRPr lang="en-US" dirty="0"/>
                    </a:p>
                  </a:txBody>
                  <a:tcPr/>
                </a:tc>
                <a:tc>
                  <a:txBody>
                    <a:bodyPr/>
                    <a:lstStyle/>
                    <a:p>
                      <a:pPr algn="ctr"/>
                      <a:r>
                        <a:rPr lang="en-US" dirty="0" smtClean="0"/>
                        <a:t> --</a:t>
                      </a:r>
                      <a:endParaRPr lang="en-US" dirty="0"/>
                    </a:p>
                  </a:txBody>
                  <a:tcPr/>
                </a:tc>
              </a:tr>
              <a:tr h="370840">
                <a:tc>
                  <a:txBody>
                    <a:bodyPr/>
                    <a:lstStyle/>
                    <a:p>
                      <a:r>
                        <a:rPr lang="en-US" dirty="0" smtClean="0"/>
                        <a:t>Basic</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506.73 MB</a:t>
                      </a:r>
                      <a:endParaRPr lang="en-US" dirty="0" smtClean="0"/>
                    </a:p>
                  </a:txBody>
                  <a:tcPr/>
                </a:tc>
                <a:tc>
                  <a:txBody>
                    <a:bodyPr/>
                    <a:lstStyle/>
                    <a:p>
                      <a:pPr algn="r"/>
                      <a:r>
                        <a:rPr kumimoji="0" lang="en-US" sz="1800" kern="1200" dirty="0" smtClean="0">
                          <a:solidFill>
                            <a:schemeClr val="dk1"/>
                          </a:solidFill>
                          <a:latin typeface="+mn-lt"/>
                          <a:ea typeface="+mn-ea"/>
                          <a:cs typeface="+mn-cs"/>
                        </a:rPr>
                        <a:t>12.92 sec.</a:t>
                      </a:r>
                      <a:endParaRPr lang="en-US" dirty="0"/>
                    </a:p>
                  </a:txBody>
                  <a:tcPr/>
                </a:tc>
                <a:tc>
                  <a:txBody>
                    <a:bodyPr/>
                    <a:lstStyle/>
                    <a:p>
                      <a:pPr algn="r"/>
                      <a:r>
                        <a:rPr kumimoji="0" lang="en-US" sz="1800" kern="1200" dirty="0" smtClean="0">
                          <a:solidFill>
                            <a:schemeClr val="dk1"/>
                          </a:solidFill>
                          <a:latin typeface="+mn-lt"/>
                          <a:ea typeface="+mn-ea"/>
                          <a:cs typeface="+mn-cs"/>
                        </a:rPr>
                        <a:t>21.0 min.</a:t>
                      </a:r>
                      <a:endParaRPr lang="en-US" dirty="0"/>
                    </a:p>
                  </a:txBody>
                  <a:tcPr/>
                </a:tc>
              </a:tr>
              <a:tr h="370840">
                <a:tc>
                  <a:txBody>
                    <a:bodyPr/>
                    <a:lstStyle/>
                    <a:p>
                      <a:r>
                        <a:rPr lang="en-US" dirty="0" smtClean="0"/>
                        <a:t>Neighbor Set</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18.55 MB</a:t>
                      </a:r>
                      <a:endParaRPr lang="en-US" dirty="0" smtClean="0"/>
                    </a:p>
                  </a:txBody>
                  <a:tcPr/>
                </a:tc>
                <a:tc>
                  <a:txBody>
                    <a:bodyPr/>
                    <a:lstStyle/>
                    <a:p>
                      <a:pPr algn="r"/>
                      <a:r>
                        <a:rPr kumimoji="0" lang="en-US" sz="1800" kern="1200" dirty="0" smtClean="0">
                          <a:solidFill>
                            <a:schemeClr val="dk1"/>
                          </a:solidFill>
                          <a:latin typeface="+mn-lt"/>
                          <a:ea typeface="+mn-ea"/>
                          <a:cs typeface="+mn-cs"/>
                        </a:rPr>
                        <a:t>0.74 sec.</a:t>
                      </a:r>
                      <a:endParaRPr lang="en-US" dirty="0"/>
                    </a:p>
                  </a:txBody>
                  <a:tcPr/>
                </a:tc>
                <a:tc>
                  <a:txBody>
                    <a:bodyPr/>
                    <a:lstStyle/>
                    <a:p>
                      <a:pPr algn="r"/>
                      <a:r>
                        <a:rPr kumimoji="0" lang="en-US" sz="1800" kern="1200" dirty="0" smtClean="0">
                          <a:solidFill>
                            <a:schemeClr val="dk1"/>
                          </a:solidFill>
                          <a:latin typeface="+mn-lt"/>
                          <a:ea typeface="+mn-ea"/>
                          <a:cs typeface="+mn-cs"/>
                        </a:rPr>
                        <a:t>1.2 min.</a:t>
                      </a:r>
                      <a:endParaRPr lang="en-US" dirty="0"/>
                    </a:p>
                  </a:txBody>
                  <a:tcPr/>
                </a:tc>
              </a:tr>
            </a:tbl>
          </a:graphicData>
        </a:graphic>
      </p:graphicFrame>
      <p:sp>
        <p:nvSpPr>
          <p:cNvPr id="3" name="Title 2"/>
          <p:cNvSpPr>
            <a:spLocks noGrp="1"/>
          </p:cNvSpPr>
          <p:nvPr>
            <p:ph type="title"/>
          </p:nvPr>
        </p:nvSpPr>
        <p:spPr/>
        <p:txBody>
          <a:bodyPr>
            <a:normAutofit/>
          </a:bodyPr>
          <a:lstStyle/>
          <a:p>
            <a:r>
              <a:rPr lang="en-US" sz="3100" dirty="0" smtClean="0"/>
              <a:t>Comparison of Time and Space Efficiency</a:t>
            </a:r>
            <a:endParaRPr lang="en-US" sz="3100" dirty="0"/>
          </a:p>
        </p:txBody>
      </p:sp>
      <p:graphicFrame>
        <p:nvGraphicFramePr>
          <p:cNvPr id="10" name="Content Placeholder 3"/>
          <p:cNvGraphicFramePr>
            <a:graphicFrameLocks noGrp="1"/>
          </p:cNvGraphicFramePr>
          <p:nvPr>
            <p:ph idx="1"/>
          </p:nvPr>
        </p:nvGraphicFramePr>
        <p:xfrm>
          <a:off x="533400" y="3810000"/>
          <a:ext cx="8229600" cy="14833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dirty="0" smtClean="0"/>
                        <a:t>Irene Data</a:t>
                      </a:r>
                      <a:endParaRPr lang="en-US" dirty="0"/>
                    </a:p>
                  </a:txBody>
                  <a:tcPr/>
                </a:tc>
                <a:tc>
                  <a:txBody>
                    <a:bodyPr/>
                    <a:lstStyle/>
                    <a:p>
                      <a:r>
                        <a:rPr lang="en-US" dirty="0" smtClean="0"/>
                        <a:t>Memory</a:t>
                      </a:r>
                      <a:endParaRPr lang="en-US" dirty="0"/>
                    </a:p>
                  </a:txBody>
                  <a:tcPr/>
                </a:tc>
                <a:tc>
                  <a:txBody>
                    <a:bodyPr/>
                    <a:lstStyle/>
                    <a:p>
                      <a:r>
                        <a:rPr lang="en-US" dirty="0" smtClean="0"/>
                        <a:t>Simulation Time</a:t>
                      </a:r>
                      <a:endParaRPr lang="en-US" dirty="0"/>
                    </a:p>
                  </a:txBody>
                  <a:tcPr/>
                </a:tc>
                <a:tc>
                  <a:txBody>
                    <a:bodyPr/>
                    <a:lstStyle/>
                    <a:p>
                      <a:r>
                        <a:rPr lang="en-US" dirty="0" smtClean="0"/>
                        <a:t>Total Time</a:t>
                      </a:r>
                      <a:endParaRPr lang="en-US" dirty="0"/>
                    </a:p>
                  </a:txBody>
                  <a:tcPr/>
                </a:tc>
              </a:tr>
              <a:tr h="370840">
                <a:tc>
                  <a:txBody>
                    <a:bodyPr/>
                    <a:lstStyle/>
                    <a:p>
                      <a:r>
                        <a:rPr lang="en-US" dirty="0" err="1" smtClean="0"/>
                        <a:t>NetLogo</a:t>
                      </a:r>
                      <a:endParaRPr lang="en-US" dirty="0"/>
                    </a:p>
                  </a:txBody>
                  <a:tcPr/>
                </a:tc>
                <a:tc>
                  <a:txBody>
                    <a:bodyPr/>
                    <a:lstStyle/>
                    <a:p>
                      <a:pPr algn="ctr"/>
                      <a:r>
                        <a:rPr lang="en-US" dirty="0" smtClean="0"/>
                        <a:t>--</a:t>
                      </a:r>
                      <a:endParaRPr lang="en-US" dirty="0"/>
                    </a:p>
                  </a:txBody>
                  <a:tcPr/>
                </a:tc>
                <a:tc>
                  <a:txBody>
                    <a:bodyPr/>
                    <a:lstStyle/>
                    <a:p>
                      <a:pPr algn="r"/>
                      <a:r>
                        <a:rPr lang="en-US" dirty="0" smtClean="0"/>
                        <a:t>~ 10 sec</a:t>
                      </a:r>
                      <a:endParaRPr lang="en-US" dirty="0"/>
                    </a:p>
                  </a:txBody>
                  <a:tcPr/>
                </a:tc>
                <a:tc>
                  <a:txBody>
                    <a:bodyPr/>
                    <a:lstStyle/>
                    <a:p>
                      <a:pPr algn="ctr"/>
                      <a:r>
                        <a:rPr lang="en-US" dirty="0" smtClean="0"/>
                        <a:t>--</a:t>
                      </a:r>
                      <a:endParaRPr lang="en-US" dirty="0"/>
                    </a:p>
                  </a:txBody>
                  <a:tcPr/>
                </a:tc>
              </a:tr>
              <a:tr h="370840">
                <a:tc>
                  <a:txBody>
                    <a:bodyPr/>
                    <a:lstStyle/>
                    <a:p>
                      <a:r>
                        <a:rPr lang="en-US" dirty="0" smtClean="0"/>
                        <a:t>Basic</a:t>
                      </a:r>
                      <a:endParaRPr lang="en-US" dirty="0"/>
                    </a:p>
                  </a:txBody>
                  <a:tcPr/>
                </a:tc>
                <a:tc>
                  <a:txBody>
                    <a:bodyPr/>
                    <a:lstStyle/>
                    <a:p>
                      <a:pPr algn="r"/>
                      <a:r>
                        <a:rPr kumimoji="0" lang="en-US" sz="1800" kern="1200" dirty="0" smtClean="0">
                          <a:solidFill>
                            <a:schemeClr val="dk1"/>
                          </a:solidFill>
                          <a:latin typeface="+mn-lt"/>
                          <a:ea typeface="+mn-ea"/>
                          <a:cs typeface="+mn-cs"/>
                        </a:rPr>
                        <a:t>30.31 MB</a:t>
                      </a:r>
                      <a:endParaRPr lang="en-US" dirty="0"/>
                    </a:p>
                  </a:txBody>
                  <a:tcPr/>
                </a:tc>
                <a:tc>
                  <a:txBody>
                    <a:bodyPr/>
                    <a:lstStyle/>
                    <a:p>
                      <a:pPr algn="r"/>
                      <a:r>
                        <a:rPr kumimoji="0" lang="en-US" sz="1800" kern="1200" dirty="0" smtClean="0">
                          <a:solidFill>
                            <a:schemeClr val="dk1"/>
                          </a:solidFill>
                          <a:latin typeface="+mn-lt"/>
                          <a:ea typeface="+mn-ea"/>
                          <a:cs typeface="+mn-cs"/>
                        </a:rPr>
                        <a:t>0.73 sec.</a:t>
                      </a:r>
                      <a:endParaRPr lang="en-US" dirty="0"/>
                    </a:p>
                  </a:txBody>
                  <a:tcPr/>
                </a:tc>
                <a:tc>
                  <a:txBody>
                    <a:bodyPr/>
                    <a:lstStyle/>
                    <a:p>
                      <a:pPr algn="r"/>
                      <a:r>
                        <a:rPr kumimoji="0" lang="en-US" sz="1800" kern="1200" dirty="0" smtClean="0">
                          <a:solidFill>
                            <a:schemeClr val="dk1"/>
                          </a:solidFill>
                          <a:latin typeface="+mn-lt"/>
                          <a:ea typeface="+mn-ea"/>
                          <a:cs typeface="+mn-cs"/>
                        </a:rPr>
                        <a:t>1.2 min.</a:t>
                      </a:r>
                      <a:endParaRPr lang="en-US" dirty="0"/>
                    </a:p>
                  </a:txBody>
                  <a:tcPr/>
                </a:tc>
              </a:tr>
              <a:tr h="370840">
                <a:tc>
                  <a:txBody>
                    <a:bodyPr/>
                    <a:lstStyle/>
                    <a:p>
                      <a:r>
                        <a:rPr lang="en-US" dirty="0" smtClean="0"/>
                        <a:t>Neighbor Set</a:t>
                      </a:r>
                      <a:endParaRPr lang="en-US" dirty="0"/>
                    </a:p>
                  </a:txBody>
                  <a:tcPr/>
                </a:tc>
                <a:tc>
                  <a:txBody>
                    <a:bodyPr/>
                    <a:lstStyle/>
                    <a:p>
                      <a:pPr algn="r"/>
                      <a:r>
                        <a:rPr kumimoji="0" lang="en-US" sz="1800" kern="1200" dirty="0" smtClean="0">
                          <a:solidFill>
                            <a:schemeClr val="dk1"/>
                          </a:solidFill>
                          <a:latin typeface="+mn-lt"/>
                          <a:ea typeface="+mn-ea"/>
                          <a:cs typeface="+mn-cs"/>
                        </a:rPr>
                        <a:t>1.85 MB</a:t>
                      </a:r>
                      <a:endParaRPr lang="en-US" dirty="0"/>
                    </a:p>
                  </a:txBody>
                  <a:tcPr/>
                </a:tc>
                <a:tc>
                  <a:txBody>
                    <a:bodyPr/>
                    <a:lstStyle/>
                    <a:p>
                      <a:pPr algn="r"/>
                      <a:r>
                        <a:rPr kumimoji="0" lang="en-US" sz="1800" kern="1200" dirty="0" smtClean="0">
                          <a:solidFill>
                            <a:schemeClr val="dk1"/>
                          </a:solidFill>
                          <a:latin typeface="+mn-lt"/>
                          <a:ea typeface="+mn-ea"/>
                          <a:cs typeface="+mn-cs"/>
                        </a:rPr>
                        <a:t>0.06 sec.</a:t>
                      </a:r>
                      <a:endParaRPr lang="en-US" dirty="0"/>
                    </a:p>
                  </a:txBody>
                  <a:tcPr/>
                </a:tc>
                <a:tc>
                  <a:txBody>
                    <a:bodyPr/>
                    <a:lstStyle/>
                    <a:p>
                      <a:pPr algn="r"/>
                      <a:r>
                        <a:rPr kumimoji="0" lang="en-US" sz="1800" kern="1200" dirty="0" smtClean="0">
                          <a:solidFill>
                            <a:schemeClr val="dk1"/>
                          </a:solidFill>
                          <a:latin typeface="+mn-lt"/>
                          <a:ea typeface="+mn-ea"/>
                          <a:cs typeface="+mn-cs"/>
                        </a:rPr>
                        <a:t>6.5 sec.</a:t>
                      </a:r>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movie-0.png"/>
          <p:cNvPicPr>
            <a:picLocks noGrp="1" noChangeAspect="1"/>
          </p:cNvPicPr>
          <p:nvPr>
            <p:ph idx="1"/>
          </p:nvPr>
        </p:nvPicPr>
        <p:blipFill>
          <a:blip r:embed="rId3" cstate="print"/>
          <a:stretch>
            <a:fillRect/>
          </a:stretch>
        </p:blipFill>
        <p:spPr>
          <a:xfrm>
            <a:off x="1554692" y="1481138"/>
            <a:ext cx="6034616" cy="4525962"/>
          </a:xfrm>
        </p:spPr>
      </p:pic>
      <p:sp>
        <p:nvSpPr>
          <p:cNvPr id="3" name="Title 2"/>
          <p:cNvSpPr>
            <a:spLocks noGrp="1"/>
          </p:cNvSpPr>
          <p:nvPr>
            <p:ph type="title"/>
          </p:nvPr>
        </p:nvSpPr>
        <p:spPr/>
        <p:txBody>
          <a:bodyPr>
            <a:normAutofit/>
          </a:bodyPr>
          <a:lstStyle/>
          <a:p>
            <a:pPr algn="ctr"/>
            <a:r>
              <a:rPr lang="en-US" sz="3200" dirty="0" smtClean="0"/>
              <a:t>Simulation Results</a:t>
            </a:r>
            <a:endParaRPr lang="en-US" sz="3200" dirty="0"/>
          </a:p>
        </p:txBody>
      </p:sp>
      <p:sp>
        <p:nvSpPr>
          <p:cNvPr id="522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22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movie-0.png"/>
          <p:cNvPicPr>
            <a:picLocks noGrp="1" noChangeAspect="1"/>
          </p:cNvPicPr>
          <p:nvPr>
            <p:ph idx="1"/>
          </p:nvPr>
        </p:nvPicPr>
        <p:blipFill>
          <a:blip r:embed="rId3" cstate="print"/>
          <a:stretch>
            <a:fillRect/>
          </a:stretch>
        </p:blipFill>
        <p:spPr>
          <a:xfrm>
            <a:off x="1554692" y="1481138"/>
            <a:ext cx="6034616" cy="4525962"/>
          </a:xfrm>
        </p:spPr>
      </p:pic>
      <p:sp>
        <p:nvSpPr>
          <p:cNvPr id="3" name="Title 2"/>
          <p:cNvSpPr>
            <a:spLocks noGrp="1"/>
          </p:cNvSpPr>
          <p:nvPr>
            <p:ph type="title"/>
          </p:nvPr>
        </p:nvSpPr>
        <p:spPr/>
        <p:txBody>
          <a:bodyPr>
            <a:normAutofit/>
          </a:bodyPr>
          <a:lstStyle/>
          <a:p>
            <a:pPr algn="ctr"/>
            <a:r>
              <a:rPr lang="en-US" sz="3200" dirty="0" smtClean="0"/>
              <a:t>Simulation Results</a:t>
            </a:r>
            <a:endParaRPr lang="en-US" sz="3200" dirty="0"/>
          </a:p>
        </p:txBody>
      </p:sp>
      <p:sp>
        <p:nvSpPr>
          <p:cNvPr id="522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22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movie-0.png"/>
          <p:cNvPicPr>
            <a:picLocks noGrp="1" noChangeAspect="1"/>
          </p:cNvPicPr>
          <p:nvPr>
            <p:ph idx="1"/>
          </p:nvPr>
        </p:nvPicPr>
        <p:blipFill>
          <a:blip r:embed="rId3" cstate="print"/>
          <a:stretch>
            <a:fillRect/>
          </a:stretch>
        </p:blipFill>
        <p:spPr>
          <a:xfrm>
            <a:off x="1554692" y="1481138"/>
            <a:ext cx="6034616" cy="4525962"/>
          </a:xfrm>
        </p:spPr>
      </p:pic>
      <p:sp>
        <p:nvSpPr>
          <p:cNvPr id="3" name="Title 2"/>
          <p:cNvSpPr>
            <a:spLocks noGrp="1"/>
          </p:cNvSpPr>
          <p:nvPr>
            <p:ph type="title"/>
          </p:nvPr>
        </p:nvSpPr>
        <p:spPr/>
        <p:txBody>
          <a:bodyPr>
            <a:normAutofit/>
          </a:bodyPr>
          <a:lstStyle/>
          <a:p>
            <a:pPr algn="ctr"/>
            <a:r>
              <a:rPr lang="en-US" sz="3200" dirty="0" smtClean="0"/>
              <a:t>Simulation Results</a:t>
            </a:r>
            <a:endParaRPr lang="en-US" sz="3200" dirty="0"/>
          </a:p>
        </p:txBody>
      </p:sp>
      <p:sp>
        <p:nvSpPr>
          <p:cNvPr id="522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22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movie-0.png"/>
          <p:cNvPicPr>
            <a:picLocks noGrp="1" noChangeAspect="1"/>
          </p:cNvPicPr>
          <p:nvPr>
            <p:ph idx="1"/>
          </p:nvPr>
        </p:nvPicPr>
        <p:blipFill>
          <a:blip r:embed="rId3" cstate="print"/>
          <a:stretch>
            <a:fillRect/>
          </a:stretch>
        </p:blipFill>
        <p:spPr>
          <a:xfrm>
            <a:off x="1554692" y="1481138"/>
            <a:ext cx="6034616" cy="4525962"/>
          </a:xfrm>
        </p:spPr>
      </p:pic>
      <p:sp>
        <p:nvSpPr>
          <p:cNvPr id="3" name="Title 2"/>
          <p:cNvSpPr>
            <a:spLocks noGrp="1"/>
          </p:cNvSpPr>
          <p:nvPr>
            <p:ph type="title"/>
          </p:nvPr>
        </p:nvSpPr>
        <p:spPr/>
        <p:txBody>
          <a:bodyPr>
            <a:normAutofit/>
          </a:bodyPr>
          <a:lstStyle/>
          <a:p>
            <a:pPr algn="ctr"/>
            <a:r>
              <a:rPr lang="en-US" sz="3200" dirty="0" smtClean="0"/>
              <a:t>Simulation Results</a:t>
            </a:r>
            <a:endParaRPr lang="en-US" sz="3200" dirty="0"/>
          </a:p>
        </p:txBody>
      </p:sp>
      <p:sp>
        <p:nvSpPr>
          <p:cNvPr id="522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22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movie-0.png"/>
          <p:cNvPicPr>
            <a:picLocks noGrp="1" noChangeAspect="1"/>
          </p:cNvPicPr>
          <p:nvPr>
            <p:ph idx="1"/>
          </p:nvPr>
        </p:nvPicPr>
        <p:blipFill>
          <a:blip r:embed="rId3" cstate="print"/>
          <a:stretch>
            <a:fillRect/>
          </a:stretch>
        </p:blipFill>
        <p:spPr>
          <a:xfrm>
            <a:off x="1554692" y="1481138"/>
            <a:ext cx="6034616" cy="4525962"/>
          </a:xfrm>
        </p:spPr>
      </p:pic>
      <p:sp>
        <p:nvSpPr>
          <p:cNvPr id="3" name="Title 2"/>
          <p:cNvSpPr>
            <a:spLocks noGrp="1"/>
          </p:cNvSpPr>
          <p:nvPr>
            <p:ph type="title"/>
          </p:nvPr>
        </p:nvSpPr>
        <p:spPr/>
        <p:txBody>
          <a:bodyPr>
            <a:normAutofit/>
          </a:bodyPr>
          <a:lstStyle/>
          <a:p>
            <a:pPr algn="ctr"/>
            <a:r>
              <a:rPr lang="en-US" sz="3200" dirty="0" smtClean="0"/>
              <a:t>Simulation Results</a:t>
            </a:r>
            <a:endParaRPr lang="en-US" sz="3200" dirty="0"/>
          </a:p>
        </p:txBody>
      </p:sp>
      <p:sp>
        <p:nvSpPr>
          <p:cNvPr id="522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22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movie-0.png"/>
          <p:cNvPicPr>
            <a:picLocks noGrp="1" noChangeAspect="1"/>
          </p:cNvPicPr>
          <p:nvPr>
            <p:ph idx="1"/>
          </p:nvPr>
        </p:nvPicPr>
        <p:blipFill>
          <a:blip r:embed="rId3" cstate="print"/>
          <a:stretch>
            <a:fillRect/>
          </a:stretch>
        </p:blipFill>
        <p:spPr>
          <a:xfrm>
            <a:off x="1554692" y="1481138"/>
            <a:ext cx="6034616" cy="4525962"/>
          </a:xfrm>
        </p:spPr>
      </p:pic>
      <p:sp>
        <p:nvSpPr>
          <p:cNvPr id="3" name="Title 2"/>
          <p:cNvSpPr>
            <a:spLocks noGrp="1"/>
          </p:cNvSpPr>
          <p:nvPr>
            <p:ph type="title"/>
          </p:nvPr>
        </p:nvSpPr>
        <p:spPr/>
        <p:txBody>
          <a:bodyPr>
            <a:normAutofit/>
          </a:bodyPr>
          <a:lstStyle/>
          <a:p>
            <a:pPr algn="ctr"/>
            <a:r>
              <a:rPr lang="en-US" sz="3200" dirty="0" smtClean="0"/>
              <a:t>Simulation Results</a:t>
            </a:r>
            <a:endParaRPr lang="en-US" sz="3200" dirty="0"/>
          </a:p>
        </p:txBody>
      </p:sp>
      <p:sp>
        <p:nvSpPr>
          <p:cNvPr id="522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22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movie-0.png"/>
          <p:cNvPicPr>
            <a:picLocks noGrp="1" noChangeAspect="1"/>
          </p:cNvPicPr>
          <p:nvPr>
            <p:ph idx="1"/>
          </p:nvPr>
        </p:nvPicPr>
        <p:blipFill>
          <a:blip r:embed="rId3" cstate="print"/>
          <a:stretch>
            <a:fillRect/>
          </a:stretch>
        </p:blipFill>
        <p:spPr>
          <a:xfrm>
            <a:off x="1554692" y="1481138"/>
            <a:ext cx="6034616" cy="4525962"/>
          </a:xfrm>
        </p:spPr>
      </p:pic>
      <p:sp>
        <p:nvSpPr>
          <p:cNvPr id="3" name="Title 2"/>
          <p:cNvSpPr>
            <a:spLocks noGrp="1"/>
          </p:cNvSpPr>
          <p:nvPr>
            <p:ph type="title"/>
          </p:nvPr>
        </p:nvSpPr>
        <p:spPr/>
        <p:txBody>
          <a:bodyPr>
            <a:normAutofit/>
          </a:bodyPr>
          <a:lstStyle/>
          <a:p>
            <a:pPr algn="ctr"/>
            <a:r>
              <a:rPr lang="en-US" sz="3200" dirty="0" smtClean="0"/>
              <a:t>Simulation Results</a:t>
            </a:r>
            <a:endParaRPr lang="en-US" sz="3200" dirty="0"/>
          </a:p>
        </p:txBody>
      </p:sp>
      <p:sp>
        <p:nvSpPr>
          <p:cNvPr id="522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22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movie-0.png"/>
          <p:cNvPicPr>
            <a:picLocks noGrp="1" noChangeAspect="1"/>
          </p:cNvPicPr>
          <p:nvPr>
            <p:ph idx="1"/>
          </p:nvPr>
        </p:nvPicPr>
        <p:blipFill>
          <a:blip r:embed="rId3" cstate="print"/>
          <a:stretch>
            <a:fillRect/>
          </a:stretch>
        </p:blipFill>
        <p:spPr>
          <a:xfrm>
            <a:off x="1554692" y="1481138"/>
            <a:ext cx="6034616" cy="4525962"/>
          </a:xfrm>
        </p:spPr>
      </p:pic>
      <p:sp>
        <p:nvSpPr>
          <p:cNvPr id="3" name="Title 2"/>
          <p:cNvSpPr>
            <a:spLocks noGrp="1"/>
          </p:cNvSpPr>
          <p:nvPr>
            <p:ph type="title"/>
          </p:nvPr>
        </p:nvSpPr>
        <p:spPr/>
        <p:txBody>
          <a:bodyPr>
            <a:normAutofit/>
          </a:bodyPr>
          <a:lstStyle/>
          <a:p>
            <a:pPr algn="ctr"/>
            <a:r>
              <a:rPr lang="en-US" sz="3200" dirty="0" smtClean="0"/>
              <a:t>Simulation Results</a:t>
            </a:r>
            <a:endParaRPr lang="en-US" sz="3200" dirty="0"/>
          </a:p>
        </p:txBody>
      </p:sp>
      <p:sp>
        <p:nvSpPr>
          <p:cNvPr id="522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22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200" dirty="0" smtClean="0"/>
              <a:t>Distribution of Simulation Results</a:t>
            </a:r>
            <a:endParaRPr lang="en-US" sz="3200" dirty="0"/>
          </a:p>
        </p:txBody>
      </p:sp>
      <p:pic>
        <p:nvPicPr>
          <p:cNvPr id="3074" name="Picture 2" descr="E:\pics\hist.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4692" y="1481138"/>
            <a:ext cx="6034616" cy="452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4785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a:bodyPr>
          <a:lstStyle/>
          <a:p>
            <a:pPr marL="0" indent="0" algn="just">
              <a:spcBef>
                <a:spcPts val="0"/>
              </a:spcBef>
              <a:spcAft>
                <a:spcPts val="2400"/>
              </a:spcAft>
              <a:buNone/>
            </a:pPr>
            <a:r>
              <a:rPr lang="en-US" sz="2400" dirty="0" smtClean="0"/>
              <a:t>The Bass model (Bass, 1969), which was originally developed to model the diffusion of new products in marketing, can be applied to the diffusion of information. The model is based on the assumption that people get their information from two sources:</a:t>
            </a:r>
            <a:endParaRPr lang="en-US" sz="2000" dirty="0" smtClean="0"/>
          </a:p>
        </p:txBody>
      </p:sp>
      <p:sp>
        <p:nvSpPr>
          <p:cNvPr id="3" name="Title 2"/>
          <p:cNvSpPr>
            <a:spLocks noGrp="1"/>
          </p:cNvSpPr>
          <p:nvPr>
            <p:ph type="title"/>
          </p:nvPr>
        </p:nvSpPr>
        <p:spPr/>
        <p:txBody>
          <a:bodyPr>
            <a:normAutofit/>
          </a:bodyPr>
          <a:lstStyle/>
          <a:p>
            <a:pPr algn="ctr"/>
            <a:r>
              <a:rPr lang="en-US" sz="3200" dirty="0" smtClean="0"/>
              <a:t>Information Diffusion Simulation: </a:t>
            </a:r>
            <a:br>
              <a:rPr lang="en-US" sz="3200" dirty="0" smtClean="0"/>
            </a:br>
            <a:r>
              <a:rPr lang="en-US" sz="3200" dirty="0" smtClean="0"/>
              <a:t>The Bass Model</a:t>
            </a:r>
            <a:endParaRPr lang="en-US" sz="3200" dirty="0"/>
          </a:p>
        </p:txBody>
      </p:sp>
      <p:pic>
        <p:nvPicPr>
          <p:cNvPr id="4" name="Picture 3" descr="WOM.jpg"/>
          <p:cNvPicPr>
            <a:picLocks noChangeAspect="1"/>
          </p:cNvPicPr>
          <p:nvPr/>
        </p:nvPicPr>
        <p:blipFill>
          <a:blip r:embed="rId3" cstate="print"/>
          <a:stretch>
            <a:fillRect/>
          </a:stretch>
        </p:blipFill>
        <p:spPr>
          <a:xfrm>
            <a:off x="4681728" y="4672584"/>
            <a:ext cx="2342997" cy="1628775"/>
          </a:xfrm>
          <a:prstGeom prst="rect">
            <a:avLst/>
          </a:prstGeom>
        </p:spPr>
      </p:pic>
      <p:pic>
        <p:nvPicPr>
          <p:cNvPr id="5" name="Picture 4" descr="breaking news.jpg"/>
          <p:cNvPicPr>
            <a:picLocks noChangeAspect="1"/>
          </p:cNvPicPr>
          <p:nvPr/>
        </p:nvPicPr>
        <p:blipFill>
          <a:blip r:embed="rId4" cstate="print"/>
          <a:stretch>
            <a:fillRect/>
          </a:stretch>
        </p:blipFill>
        <p:spPr>
          <a:xfrm>
            <a:off x="2468880" y="4800600"/>
            <a:ext cx="1640205" cy="1371600"/>
          </a:xfrm>
          <a:prstGeom prst="rect">
            <a:avLst/>
          </a:prstGeom>
        </p:spPr>
      </p:pic>
      <p:sp>
        <p:nvSpPr>
          <p:cNvPr id="11" name="Right Arrow 10"/>
          <p:cNvSpPr/>
          <p:nvPr/>
        </p:nvSpPr>
        <p:spPr>
          <a:xfrm rot="2700000">
            <a:off x="4663440" y="3840480"/>
            <a:ext cx="978408" cy="256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8100000">
            <a:off x="3566160" y="3840480"/>
            <a:ext cx="978408" cy="256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828032" y="4389120"/>
            <a:ext cx="2057400" cy="400110"/>
          </a:xfrm>
          <a:prstGeom prst="rect">
            <a:avLst/>
          </a:prstGeom>
          <a:noFill/>
        </p:spPr>
        <p:txBody>
          <a:bodyPr wrap="square" rtlCol="0">
            <a:spAutoFit/>
          </a:bodyPr>
          <a:lstStyle/>
          <a:p>
            <a:pPr algn="ctr"/>
            <a:r>
              <a:rPr lang="en-US" sz="2000" dirty="0" smtClean="0">
                <a:solidFill>
                  <a:srgbClr val="18AE80"/>
                </a:solidFill>
              </a:rPr>
              <a:t>word of mouth</a:t>
            </a:r>
            <a:endParaRPr lang="en-US" sz="2000" dirty="0">
              <a:solidFill>
                <a:srgbClr val="18AE80"/>
              </a:solidFill>
            </a:endParaRPr>
          </a:p>
        </p:txBody>
      </p:sp>
      <p:sp>
        <p:nvSpPr>
          <p:cNvPr id="18" name="TextBox 17"/>
          <p:cNvSpPr txBox="1"/>
          <p:nvPr/>
        </p:nvSpPr>
        <p:spPr>
          <a:xfrm>
            <a:off x="2267712" y="4389120"/>
            <a:ext cx="2057400" cy="400110"/>
          </a:xfrm>
          <a:prstGeom prst="rect">
            <a:avLst/>
          </a:prstGeom>
          <a:noFill/>
        </p:spPr>
        <p:txBody>
          <a:bodyPr wrap="square" rtlCol="0">
            <a:spAutoFit/>
          </a:bodyPr>
          <a:lstStyle/>
          <a:p>
            <a:pPr algn="ctr"/>
            <a:r>
              <a:rPr lang="en-US" sz="2000" dirty="0" smtClean="0">
                <a:solidFill>
                  <a:srgbClr val="18AE80"/>
                </a:solidFill>
              </a:rPr>
              <a:t>advertising</a:t>
            </a:r>
            <a:endParaRPr lang="en-US" sz="2000" dirty="0">
              <a:solidFill>
                <a:srgbClr val="18AE8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200" dirty="0" smtClean="0"/>
              <a:t>At each time step, our algorithm produces not a number but rather a random variable.  We would like to understand its distribution.</a:t>
            </a:r>
          </a:p>
          <a:p>
            <a:endParaRPr lang="en-US" sz="2200" dirty="0" smtClean="0"/>
          </a:p>
          <a:p>
            <a:r>
              <a:rPr lang="en-US" sz="2200" dirty="0" smtClean="0"/>
              <a:t>We would like to answer two questions:</a:t>
            </a:r>
          </a:p>
          <a:p>
            <a:pPr>
              <a:buNone/>
            </a:pPr>
            <a:endParaRPr lang="en-US" sz="2200" dirty="0" smtClean="0"/>
          </a:p>
          <a:p>
            <a:pPr marL="566928" indent="-457200">
              <a:buFont typeface="+mj-lt"/>
              <a:buAutoNum type="arabicPeriod"/>
            </a:pPr>
            <a:r>
              <a:rPr lang="en-US" sz="2200" dirty="0" smtClean="0"/>
              <a:t>Where is the distribution centered?  We can answer this by computing the sample mean, then surrounding it with a </a:t>
            </a:r>
            <a:r>
              <a:rPr lang="en-US" sz="2200" b="1" dirty="0" smtClean="0">
                <a:solidFill>
                  <a:schemeClr val="accent2"/>
                </a:solidFill>
              </a:rPr>
              <a:t>confidence interval </a:t>
            </a:r>
            <a:r>
              <a:rPr lang="en-US" sz="2200" dirty="0" smtClean="0"/>
              <a:t>within which we expect the true mean to lie.</a:t>
            </a:r>
          </a:p>
          <a:p>
            <a:pPr marL="566928" indent="-457200">
              <a:buFont typeface="+mj-lt"/>
              <a:buAutoNum type="arabicPeriod"/>
            </a:pPr>
            <a:endParaRPr lang="en-US" sz="2200" dirty="0" smtClean="0"/>
          </a:p>
          <a:p>
            <a:pPr marL="566928" indent="-457200">
              <a:buFont typeface="+mj-lt"/>
              <a:buAutoNum type="arabicPeriod"/>
            </a:pPr>
            <a:r>
              <a:rPr lang="en-US" sz="2200" dirty="0" smtClean="0"/>
              <a:t>Where is the bulk of the distribution’s mass?  We can answer this by constructing </a:t>
            </a:r>
            <a:r>
              <a:rPr lang="en-US" sz="2200" b="1" dirty="0" smtClean="0">
                <a:solidFill>
                  <a:schemeClr val="accent2"/>
                </a:solidFill>
              </a:rPr>
              <a:t>prediction intervals </a:t>
            </a:r>
            <a:r>
              <a:rPr lang="en-US" sz="2200" dirty="0" smtClean="0"/>
              <a:t>within which we think our next sample is likely to fall.</a:t>
            </a:r>
          </a:p>
          <a:p>
            <a:endParaRPr lang="en-US" dirty="0"/>
          </a:p>
        </p:txBody>
      </p:sp>
      <p:sp>
        <p:nvSpPr>
          <p:cNvPr id="3" name="Title 2"/>
          <p:cNvSpPr>
            <a:spLocks noGrp="1"/>
          </p:cNvSpPr>
          <p:nvPr>
            <p:ph type="title"/>
          </p:nvPr>
        </p:nvSpPr>
        <p:spPr/>
        <p:txBody>
          <a:bodyPr>
            <a:normAutofit/>
          </a:bodyPr>
          <a:lstStyle/>
          <a:p>
            <a:pPr algn="ctr"/>
            <a:r>
              <a:rPr lang="en-US" sz="3200" dirty="0" smtClean="0"/>
              <a:t>Statistical Analysis</a:t>
            </a:r>
            <a:endParaRPr lang="en-US"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200" dirty="0" smtClean="0"/>
              <a:t>We can create a new distribution from an old one by sampling from the original distribution in batches of size </a:t>
            </a:r>
            <a:r>
              <a:rPr lang="en-US" sz="2200" i="1" dirty="0" smtClean="0">
                <a:latin typeface="Cambria Math" pitchFamily="18" charset="0"/>
                <a:ea typeface="Cambria Math" pitchFamily="18" charset="0"/>
              </a:rPr>
              <a:t>n</a:t>
            </a:r>
            <a:r>
              <a:rPr lang="en-US" sz="2200" dirty="0" smtClean="0">
                <a:latin typeface="Cambria Math" pitchFamily="18" charset="0"/>
                <a:ea typeface="Cambria Math" pitchFamily="18" charset="0"/>
              </a:rPr>
              <a:t>  </a:t>
            </a:r>
            <a:r>
              <a:rPr lang="en-US" sz="2200" dirty="0" smtClean="0"/>
              <a:t>and considering the distribution of the batch means.</a:t>
            </a:r>
          </a:p>
          <a:p>
            <a:endParaRPr lang="en-US" sz="2200" dirty="0" smtClean="0"/>
          </a:p>
          <a:p>
            <a:r>
              <a:rPr lang="en-US" sz="2200" dirty="0" smtClean="0"/>
              <a:t>The distribution of sample means will have a mean which equals the original distribution’s mean and a variance which is </a:t>
            </a:r>
            <a:r>
              <a:rPr lang="en-US" sz="2200" dirty="0" smtClean="0">
                <a:latin typeface="Cambria Math" pitchFamily="18" charset="0"/>
                <a:ea typeface="Cambria Math" pitchFamily="18" charset="0"/>
              </a:rPr>
              <a:t>1/</a:t>
            </a:r>
            <a:r>
              <a:rPr lang="en-US" sz="2200" i="1" dirty="0" smtClean="0">
                <a:latin typeface="Cambria Math" pitchFamily="18" charset="0"/>
                <a:ea typeface="Cambria Math" pitchFamily="18" charset="0"/>
              </a:rPr>
              <a:t>n</a:t>
            </a:r>
            <a:r>
              <a:rPr lang="en-US" sz="2200" dirty="0" smtClean="0"/>
              <a:t>  times the variance of the original distribution. </a:t>
            </a:r>
          </a:p>
          <a:p>
            <a:endParaRPr lang="en-US" sz="2200" dirty="0" smtClean="0"/>
          </a:p>
          <a:p>
            <a:r>
              <a:rPr lang="en-US" sz="2200" dirty="0" smtClean="0"/>
              <a:t>The Central Limit Theorem states that the distribution of the sample means, when scaled to have unit variance, will converge to a normal distribution as </a:t>
            </a:r>
            <a:r>
              <a:rPr lang="en-US" sz="2200" dirty="0" smtClean="0">
                <a:latin typeface="Cambria Math" pitchFamily="18" charset="0"/>
                <a:ea typeface="Cambria Math" pitchFamily="18" charset="0"/>
              </a:rPr>
              <a:t>n</a:t>
            </a:r>
            <a:r>
              <a:rPr lang="en-US" sz="2200" dirty="0" smtClean="0">
                <a:latin typeface="Cambria Math"/>
                <a:ea typeface="Cambria Math"/>
              </a:rPr>
              <a:t>⟶     </a:t>
            </a:r>
            <a:r>
              <a:rPr lang="en-US" sz="2200" dirty="0" smtClean="0"/>
              <a:t>.  </a:t>
            </a:r>
          </a:p>
          <a:p>
            <a:endParaRPr lang="en-US" sz="2200" dirty="0" smtClean="0"/>
          </a:p>
          <a:p>
            <a:r>
              <a:rPr lang="en-US" sz="2200" dirty="0" smtClean="0"/>
              <a:t>In other words, the distribution of a mean tends to be normal, even when the distribution from which the mean is computed is decidedly non-normal.  </a:t>
            </a:r>
          </a:p>
          <a:p>
            <a:endParaRPr lang="en-US" sz="2200" dirty="0" smtClean="0"/>
          </a:p>
          <a:p>
            <a:endParaRPr lang="en-US" dirty="0"/>
          </a:p>
        </p:txBody>
      </p:sp>
      <p:sp>
        <p:nvSpPr>
          <p:cNvPr id="3" name="Title 2"/>
          <p:cNvSpPr>
            <a:spLocks noGrp="1"/>
          </p:cNvSpPr>
          <p:nvPr>
            <p:ph type="title"/>
          </p:nvPr>
        </p:nvSpPr>
        <p:spPr/>
        <p:txBody>
          <a:bodyPr>
            <a:normAutofit/>
          </a:bodyPr>
          <a:lstStyle/>
          <a:p>
            <a:pPr algn="ctr"/>
            <a:r>
              <a:rPr lang="en-US" sz="3200" dirty="0" smtClean="0"/>
              <a:t>Distribution of Sample Means</a:t>
            </a:r>
            <a:endParaRPr lang="en-US" sz="3200" dirty="0"/>
          </a:p>
        </p:txBody>
      </p:sp>
      <p:sp>
        <p:nvSpPr>
          <p:cNvPr id="481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812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943600" y="4467958"/>
            <a:ext cx="219075" cy="3429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1800" dirty="0" smtClean="0"/>
              <a:t>	</a:t>
            </a:r>
            <a:r>
              <a:rPr lang="en-US" sz="1600" dirty="0" smtClean="0"/>
              <a:t>Because the CLT says that the sample mean is approximately normally distributed, for an unknown mean </a:t>
            </a:r>
            <a:r>
              <a:rPr lang="el-GR" sz="1600" dirty="0" smtClean="0">
                <a:latin typeface="Cambria Math"/>
                <a:ea typeface="Cambria Math"/>
              </a:rPr>
              <a:t>μ</a:t>
            </a:r>
            <a:r>
              <a:rPr lang="en-US" sz="1600" dirty="0" smtClean="0">
                <a:latin typeface="Cambria Math"/>
                <a:ea typeface="Cambria Math"/>
              </a:rPr>
              <a:t>. </a:t>
            </a:r>
            <a:endParaRPr lang="en-US" sz="1600" dirty="0" smtClean="0"/>
          </a:p>
          <a:p>
            <a:pPr>
              <a:buNone/>
            </a:pPr>
            <a:r>
              <a:rPr lang="en-US" sz="1600" dirty="0" smtClean="0"/>
              <a:t>    </a:t>
            </a:r>
          </a:p>
          <a:p>
            <a:pPr>
              <a:buNone/>
            </a:pPr>
            <a:r>
              <a:rPr lang="en-US" sz="1600" dirty="0" smtClean="0"/>
              <a:t>      (1)</a:t>
            </a:r>
          </a:p>
          <a:p>
            <a:pPr>
              <a:buNone/>
            </a:pPr>
            <a:endParaRPr lang="en-US" sz="1600" dirty="0" smtClean="0"/>
          </a:p>
          <a:p>
            <a:pPr>
              <a:buNone/>
            </a:pPr>
            <a:r>
              <a:rPr lang="en-US" sz="1600" dirty="0" smtClean="0"/>
              <a:t>	will be approximately standard normal.  So we have</a:t>
            </a:r>
          </a:p>
          <a:p>
            <a:pPr>
              <a:buNone/>
            </a:pPr>
            <a:endParaRPr lang="en-US" sz="1600" dirty="0" smtClean="0"/>
          </a:p>
          <a:p>
            <a:pPr>
              <a:buNone/>
            </a:pPr>
            <a:r>
              <a:rPr lang="en-US" sz="1600" dirty="0" smtClean="0"/>
              <a:t>	(2)       P (-1.96 </a:t>
            </a:r>
            <a:r>
              <a:rPr lang="en-US" sz="1600" dirty="0" smtClean="0">
                <a:latin typeface="Cambria Math"/>
                <a:ea typeface="Cambria Math"/>
              </a:rPr>
              <a:t>≤  Z ≤ 1.96) = 0.95.</a:t>
            </a:r>
          </a:p>
          <a:p>
            <a:pPr>
              <a:buNone/>
            </a:pPr>
            <a:endParaRPr lang="en-US" sz="1600" dirty="0" smtClean="0">
              <a:latin typeface="Cambria Math"/>
              <a:ea typeface="Cambria Math"/>
            </a:endParaRPr>
          </a:p>
          <a:p>
            <a:pPr>
              <a:buNone/>
            </a:pPr>
            <a:r>
              <a:rPr lang="en-US" sz="1600" dirty="0" smtClean="0">
                <a:ea typeface="Cambria Math"/>
              </a:rPr>
              <a:t>	Substituting (1) into (2) and solving for </a:t>
            </a:r>
            <a:r>
              <a:rPr lang="el-GR" sz="1600" dirty="0" smtClean="0">
                <a:latin typeface="Cambria Math"/>
                <a:ea typeface="Cambria Math"/>
              </a:rPr>
              <a:t>μ</a:t>
            </a:r>
            <a:r>
              <a:rPr lang="en-US" sz="1600" dirty="0" smtClean="0">
                <a:latin typeface="Cambria Math"/>
                <a:ea typeface="Cambria Math"/>
              </a:rPr>
              <a:t> we have:</a:t>
            </a:r>
          </a:p>
          <a:p>
            <a:pPr>
              <a:buNone/>
            </a:pPr>
            <a:endParaRPr lang="en-US" sz="1600" dirty="0" smtClean="0">
              <a:latin typeface="Cambria Math"/>
              <a:ea typeface="Cambria Math"/>
            </a:endParaRPr>
          </a:p>
          <a:p>
            <a:pPr>
              <a:buNone/>
            </a:pPr>
            <a:endParaRPr lang="en-US" sz="1600" dirty="0" smtClean="0">
              <a:latin typeface="Cambria Math"/>
              <a:ea typeface="Cambria Math"/>
            </a:endParaRPr>
          </a:p>
          <a:p>
            <a:pPr>
              <a:buNone/>
            </a:pPr>
            <a:endParaRPr lang="en-US" sz="1600" dirty="0" smtClean="0">
              <a:ea typeface="Cambria Math"/>
            </a:endParaRPr>
          </a:p>
          <a:p>
            <a:pPr>
              <a:buNone/>
            </a:pPr>
            <a:r>
              <a:rPr lang="en-US" sz="1600" dirty="0" smtClean="0">
                <a:ea typeface="Cambria Math"/>
              </a:rPr>
              <a:t>	The rearranged bounds are known as a confidence interval for the mean.</a:t>
            </a:r>
            <a:endParaRPr lang="en-US" sz="1600" dirty="0"/>
          </a:p>
        </p:txBody>
      </p:sp>
      <p:sp>
        <p:nvSpPr>
          <p:cNvPr id="3" name="Title 2"/>
          <p:cNvSpPr>
            <a:spLocks noGrp="1"/>
          </p:cNvSpPr>
          <p:nvPr>
            <p:ph type="title"/>
          </p:nvPr>
        </p:nvSpPr>
        <p:spPr/>
        <p:txBody>
          <a:bodyPr>
            <a:normAutofit/>
          </a:bodyPr>
          <a:lstStyle/>
          <a:p>
            <a:pPr algn="ctr"/>
            <a:r>
              <a:rPr lang="en-US" sz="3200" dirty="0" smtClean="0"/>
              <a:t>Computing Confidence Intervals</a:t>
            </a:r>
            <a:endParaRPr lang="en-US" sz="3200" dirty="0"/>
          </a:p>
        </p:txBody>
      </p:sp>
      <p:sp>
        <p:nvSpPr>
          <p:cNvPr id="460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608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828801" y="2133600"/>
            <a:ext cx="1143000" cy="628214"/>
          </a:xfrm>
          <a:prstGeom prst="rect">
            <a:avLst/>
          </a:prstGeom>
          <a:noFill/>
        </p:spPr>
      </p:pic>
      <p:sp>
        <p:nvSpPr>
          <p:cNvPr id="460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6083"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905000" y="4572000"/>
            <a:ext cx="4962525" cy="638175"/>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i.png"/>
          <p:cNvPicPr>
            <a:picLocks noGrp="1" noChangeAspect="1"/>
          </p:cNvPicPr>
          <p:nvPr>
            <p:ph idx="1"/>
          </p:nvPr>
        </p:nvPicPr>
        <p:blipFill>
          <a:blip r:embed="rId3" cstate="print"/>
          <a:stretch>
            <a:fillRect/>
          </a:stretch>
        </p:blipFill>
        <p:spPr>
          <a:xfrm>
            <a:off x="1554692" y="1481138"/>
            <a:ext cx="6034616" cy="4525962"/>
          </a:xfrm>
        </p:spPr>
      </p:pic>
      <p:sp>
        <p:nvSpPr>
          <p:cNvPr id="3" name="Title 2"/>
          <p:cNvSpPr>
            <a:spLocks noGrp="1"/>
          </p:cNvSpPr>
          <p:nvPr>
            <p:ph type="title"/>
          </p:nvPr>
        </p:nvSpPr>
        <p:spPr/>
        <p:txBody>
          <a:bodyPr>
            <a:noAutofit/>
          </a:bodyPr>
          <a:lstStyle/>
          <a:p>
            <a:pPr algn="ctr"/>
            <a:r>
              <a:rPr lang="en-US" sz="2800" dirty="0" smtClean="0"/>
              <a:t>Examining Confidence Intervals Surrounding the Simulation Mean at Each Time Step</a:t>
            </a:r>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We can use our past observations to predict the outcome if we were to run the simulation one more time.</a:t>
            </a:r>
          </a:p>
          <a:p>
            <a:endParaRPr lang="en-US" sz="2000" dirty="0" smtClean="0"/>
          </a:p>
          <a:p>
            <a:r>
              <a:rPr lang="en-US" sz="2000" dirty="0" smtClean="0"/>
              <a:t>Let x</a:t>
            </a:r>
            <a:r>
              <a:rPr lang="en-US" sz="2000" baseline="-25000" dirty="0" smtClean="0"/>
              <a:t>1</a:t>
            </a:r>
            <a:r>
              <a:rPr lang="en-US" sz="2000" dirty="0" smtClean="0"/>
              <a:t>,…, x</a:t>
            </a:r>
            <a:r>
              <a:rPr lang="en-US" sz="2000" baseline="-25000" dirty="0" smtClean="0"/>
              <a:t>n+1</a:t>
            </a:r>
            <a:r>
              <a:rPr lang="en-US" sz="2000" dirty="0" smtClean="0"/>
              <a:t> be a random sample from our distribution of simulation results.  A 95% prediction interval for x</a:t>
            </a:r>
            <a:r>
              <a:rPr lang="en-US" sz="2000" baseline="-25000" dirty="0" smtClean="0"/>
              <a:t>n+1</a:t>
            </a:r>
            <a:r>
              <a:rPr lang="en-US" sz="2000" dirty="0" smtClean="0"/>
              <a:t> is an interval with random endpoints         and        such that </a:t>
            </a:r>
            <a:endParaRPr lang="en-US" sz="2000" dirty="0"/>
          </a:p>
        </p:txBody>
      </p:sp>
      <p:sp>
        <p:nvSpPr>
          <p:cNvPr id="3" name="Title 2"/>
          <p:cNvSpPr>
            <a:spLocks noGrp="1"/>
          </p:cNvSpPr>
          <p:nvPr>
            <p:ph type="title"/>
          </p:nvPr>
        </p:nvSpPr>
        <p:spPr/>
        <p:txBody>
          <a:bodyPr>
            <a:normAutofit/>
          </a:bodyPr>
          <a:lstStyle/>
          <a:p>
            <a:pPr algn="ctr"/>
            <a:r>
              <a:rPr lang="en-US" sz="3200" dirty="0" smtClean="0"/>
              <a:t>Prediction Intervals</a:t>
            </a:r>
            <a:endParaRPr lang="en-US" sz="3200" dirty="0"/>
          </a:p>
        </p:txBody>
      </p:sp>
      <p:sp>
        <p:nvSpPr>
          <p:cNvPr id="552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5297"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876800" y="3124200"/>
            <a:ext cx="533400" cy="342900"/>
          </a:xfrm>
          <a:prstGeom prst="rect">
            <a:avLst/>
          </a:prstGeom>
          <a:noFill/>
        </p:spPr>
      </p:pic>
      <p:sp>
        <p:nvSpPr>
          <p:cNvPr id="553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5299"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019800" y="3124200"/>
            <a:ext cx="523875" cy="342900"/>
          </a:xfrm>
          <a:prstGeom prst="rect">
            <a:avLst/>
          </a:prstGeom>
          <a:noFill/>
        </p:spPr>
      </p:pic>
      <p:sp>
        <p:nvSpPr>
          <p:cNvPr id="553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5301"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286000" y="3810000"/>
            <a:ext cx="3429000" cy="3429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If we are sampling from an </a:t>
            </a:r>
            <a:r>
              <a:rPr lang="en-US" sz="2000" b="1" dirty="0" smtClean="0">
                <a:solidFill>
                  <a:schemeClr val="accent2">
                    <a:lumMod val="75000"/>
                  </a:schemeClr>
                </a:solidFill>
              </a:rPr>
              <a:t>unknown distribution</a:t>
            </a:r>
            <a:r>
              <a:rPr lang="en-US" sz="2000" dirty="0" smtClean="0"/>
              <a:t>, we might try using </a:t>
            </a:r>
            <a:r>
              <a:rPr lang="en-US" sz="2000" dirty="0" err="1" smtClean="0"/>
              <a:t>quantiles</a:t>
            </a:r>
            <a:r>
              <a:rPr lang="en-US" sz="2000" dirty="0" smtClean="0"/>
              <a:t> to form our prediction intervals.</a:t>
            </a:r>
          </a:p>
          <a:p>
            <a:endParaRPr lang="en-US" sz="2000" dirty="0" smtClean="0"/>
          </a:p>
          <a:p>
            <a:r>
              <a:rPr lang="en-US" sz="2000" dirty="0" smtClean="0"/>
              <a:t>Let                                 be the cumulative distribution function for a random variable. The </a:t>
            </a:r>
            <a:r>
              <a:rPr lang="en-US" sz="2000" dirty="0" err="1" smtClean="0"/>
              <a:t>quantile</a:t>
            </a:r>
            <a:r>
              <a:rPr lang="en-US" sz="2000" dirty="0" smtClean="0"/>
              <a:t> function         is the inverse distribution function,                                           . </a:t>
            </a:r>
          </a:p>
          <a:p>
            <a:endParaRPr lang="en-US" sz="2000" dirty="0" smtClean="0"/>
          </a:p>
          <a:p>
            <a:r>
              <a:rPr lang="en-US" sz="2000" dirty="0" smtClean="0"/>
              <a:t>Simply put, the </a:t>
            </a:r>
            <a:r>
              <a:rPr lang="en-US" sz="2000" dirty="0" err="1" smtClean="0"/>
              <a:t>quantile</a:t>
            </a:r>
            <a:r>
              <a:rPr lang="en-US" sz="2000" dirty="0" smtClean="0"/>
              <a:t> function gives the value of a random variable given the probability of obtaining at most that value.</a:t>
            </a:r>
          </a:p>
          <a:p>
            <a:endParaRPr lang="en-US" sz="2000" dirty="0" smtClean="0"/>
          </a:p>
          <a:p>
            <a:pPr>
              <a:buNone/>
            </a:pPr>
            <a:endParaRPr lang="en-US" sz="2000" dirty="0"/>
          </a:p>
        </p:txBody>
      </p:sp>
      <p:sp>
        <p:nvSpPr>
          <p:cNvPr id="3" name="Title 2"/>
          <p:cNvSpPr>
            <a:spLocks noGrp="1"/>
          </p:cNvSpPr>
          <p:nvPr>
            <p:ph type="title"/>
          </p:nvPr>
        </p:nvSpPr>
        <p:spPr/>
        <p:txBody>
          <a:bodyPr>
            <a:normAutofit/>
          </a:bodyPr>
          <a:lstStyle/>
          <a:p>
            <a:pPr algn="ctr"/>
            <a:r>
              <a:rPr lang="en-US" sz="3200" dirty="0" smtClean="0"/>
              <a:t>Nonparametric Prediction Intervals</a:t>
            </a:r>
            <a:endParaRPr lang="en-US" sz="3200" dirty="0"/>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371600" y="2514600"/>
            <a:ext cx="2457450" cy="342900"/>
          </a:xfrm>
          <a:prstGeom prst="rect">
            <a:avLst/>
          </a:prstGeom>
          <a:noFill/>
        </p:spPr>
      </p:pic>
      <p:sp>
        <p:nvSpPr>
          <p:cNvPr id="215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543800" y="2819400"/>
            <a:ext cx="533400" cy="342900"/>
          </a:xfrm>
          <a:prstGeom prst="rect">
            <a:avLst/>
          </a:prstGeom>
          <a:noFill/>
        </p:spPr>
      </p:pic>
      <p:sp>
        <p:nvSpPr>
          <p:cNvPr id="2151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11"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029200" y="3124200"/>
            <a:ext cx="3429000" cy="3429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i-nonpara.png"/>
          <p:cNvPicPr>
            <a:picLocks noGrp="1" noChangeAspect="1"/>
          </p:cNvPicPr>
          <p:nvPr>
            <p:ph idx="1"/>
          </p:nvPr>
        </p:nvPicPr>
        <p:blipFill>
          <a:blip r:embed="rId3" cstate="print"/>
          <a:stretch>
            <a:fillRect/>
          </a:stretch>
        </p:blipFill>
        <p:spPr>
          <a:xfrm>
            <a:off x="1554692" y="1481138"/>
            <a:ext cx="6034616" cy="4525962"/>
          </a:xfrm>
        </p:spPr>
      </p:pic>
      <p:sp>
        <p:nvSpPr>
          <p:cNvPr id="3" name="Title 2"/>
          <p:cNvSpPr>
            <a:spLocks noGrp="1"/>
          </p:cNvSpPr>
          <p:nvPr>
            <p:ph type="title"/>
          </p:nvPr>
        </p:nvSpPr>
        <p:spPr/>
        <p:txBody>
          <a:bodyPr>
            <a:normAutofit/>
          </a:bodyPr>
          <a:lstStyle/>
          <a:p>
            <a:pPr algn="ctr"/>
            <a:r>
              <a:rPr lang="en-US" sz="3200" dirty="0" smtClean="0"/>
              <a:t>Nonparametric Prediction Intervals at Each Time Step of Simulation</a:t>
            </a:r>
            <a:endParaRPr lang="en-US"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000" dirty="0" smtClean="0"/>
              <a:t>Parametric prediction intervals require that the distribution from which we are sampling is </a:t>
            </a:r>
            <a:r>
              <a:rPr lang="en-US" sz="2000" b="1" dirty="0" smtClean="0">
                <a:solidFill>
                  <a:schemeClr val="accent2">
                    <a:lumMod val="75000"/>
                  </a:schemeClr>
                </a:solidFill>
              </a:rPr>
              <a:t>normal</a:t>
            </a:r>
            <a:r>
              <a:rPr lang="en-US" sz="2000" dirty="0" smtClean="0"/>
              <a:t>.</a:t>
            </a:r>
          </a:p>
          <a:p>
            <a:endParaRPr lang="en-US" sz="2000" dirty="0" smtClean="0"/>
          </a:p>
          <a:p>
            <a:r>
              <a:rPr lang="en-US" sz="2000" dirty="0" smtClean="0"/>
              <a:t>A 95% parametric prediction interval for x</a:t>
            </a:r>
            <a:r>
              <a:rPr lang="en-US" sz="2000" baseline="-25000" dirty="0" smtClean="0"/>
              <a:t>n+1</a:t>
            </a:r>
            <a:r>
              <a:rPr lang="en-US" sz="2000" dirty="0" smtClean="0"/>
              <a:t> is </a:t>
            </a:r>
          </a:p>
          <a:p>
            <a:pPr>
              <a:buNone/>
            </a:pPr>
            <a:endParaRPr lang="en-US" sz="2000" dirty="0" smtClean="0"/>
          </a:p>
          <a:p>
            <a:pPr>
              <a:buNone/>
            </a:pPr>
            <a:endParaRPr lang="en-US" sz="2000" dirty="0" smtClean="0"/>
          </a:p>
          <a:p>
            <a:pPr>
              <a:buNone/>
            </a:pPr>
            <a:r>
              <a:rPr lang="en-US" sz="2000" dirty="0" smtClean="0"/>
              <a:t>	</a:t>
            </a:r>
          </a:p>
          <a:p>
            <a:pPr>
              <a:buNone/>
            </a:pPr>
            <a:r>
              <a:rPr lang="en-US" sz="2000" dirty="0" smtClean="0"/>
              <a:t>	where    is the sample mean, S is the sample standard deviation, and t</a:t>
            </a:r>
            <a:r>
              <a:rPr lang="en-US" sz="2000" baseline="-25000" dirty="0" smtClean="0"/>
              <a:t>2.5</a:t>
            </a:r>
            <a:r>
              <a:rPr lang="en-US" sz="2000" dirty="0" smtClean="0"/>
              <a:t> the 2.5</a:t>
            </a:r>
            <a:r>
              <a:rPr lang="en-US" sz="2000" baseline="30000" dirty="0" smtClean="0"/>
              <a:t>th</a:t>
            </a:r>
            <a:r>
              <a:rPr lang="en-US" sz="2000" dirty="0" smtClean="0"/>
              <a:t> percentile of the t distribution with n-1 degrees of freedom.</a:t>
            </a:r>
          </a:p>
          <a:p>
            <a:pPr marL="566928" indent="-457200">
              <a:buFont typeface="+mj-lt"/>
              <a:buAutoNum type="arabicPeriod"/>
            </a:pPr>
            <a:endParaRPr lang="en-US" sz="2000" dirty="0" smtClean="0"/>
          </a:p>
          <a:p>
            <a:pPr>
              <a:buNone/>
            </a:pPr>
            <a:r>
              <a:rPr lang="en-US" sz="2000" dirty="0" smtClean="0"/>
              <a:t>	Let’s </a:t>
            </a:r>
            <a:r>
              <a:rPr lang="en-US" sz="2000" b="1" dirty="0" smtClean="0">
                <a:solidFill>
                  <a:schemeClr val="accent2">
                    <a:lumMod val="75000"/>
                  </a:schemeClr>
                </a:solidFill>
              </a:rPr>
              <a:t>assume</a:t>
            </a:r>
            <a:r>
              <a:rPr lang="en-US" sz="2000" dirty="0" smtClean="0"/>
              <a:t> for a moment that the simulation results are </a:t>
            </a:r>
            <a:r>
              <a:rPr lang="en-US" sz="2000" b="1" dirty="0" smtClean="0">
                <a:solidFill>
                  <a:schemeClr val="accent2">
                    <a:lumMod val="75000"/>
                  </a:schemeClr>
                </a:solidFill>
              </a:rPr>
              <a:t>normally distributed </a:t>
            </a:r>
            <a:r>
              <a:rPr lang="en-US" sz="2000" dirty="0" smtClean="0"/>
              <a:t>at each time step.  This assumption allows us to analyze them using parametric prediction intervals.  </a:t>
            </a:r>
          </a:p>
          <a:p>
            <a:pPr>
              <a:buNone/>
            </a:pPr>
            <a:endParaRPr lang="en-US" sz="2000" dirty="0" smtClean="0"/>
          </a:p>
          <a:p>
            <a:endParaRPr lang="en-US" sz="2000" dirty="0"/>
          </a:p>
        </p:txBody>
      </p:sp>
      <p:sp>
        <p:nvSpPr>
          <p:cNvPr id="3" name="Title 2"/>
          <p:cNvSpPr>
            <a:spLocks noGrp="1"/>
          </p:cNvSpPr>
          <p:nvPr>
            <p:ph type="title"/>
          </p:nvPr>
        </p:nvSpPr>
        <p:spPr/>
        <p:txBody>
          <a:bodyPr>
            <a:normAutofit/>
          </a:bodyPr>
          <a:lstStyle/>
          <a:p>
            <a:pPr algn="ctr"/>
            <a:r>
              <a:rPr lang="en-US" sz="3200" smtClean="0"/>
              <a:t>Parametric Prediction Intervals</a:t>
            </a:r>
            <a:endParaRPr lang="en-US" sz="3200" dirty="0"/>
          </a:p>
        </p:txBody>
      </p:sp>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99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00" y="2895600"/>
            <a:ext cx="2524125" cy="571500"/>
          </a:xfrm>
          <a:prstGeom prst="rect">
            <a:avLst/>
          </a:prstGeom>
          <a:noFill/>
        </p:spPr>
      </p:pic>
      <p:sp>
        <p:nvSpPr>
          <p:cNvPr id="3994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9941"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676400" y="3581400"/>
            <a:ext cx="152400" cy="3810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i-nonpara.png"/>
          <p:cNvPicPr>
            <a:picLocks noGrp="1" noChangeAspect="1"/>
          </p:cNvPicPr>
          <p:nvPr>
            <p:ph idx="1"/>
          </p:nvPr>
        </p:nvPicPr>
        <p:blipFill>
          <a:blip r:embed="rId3" cstate="print"/>
          <a:stretch>
            <a:fillRect/>
          </a:stretch>
        </p:blipFill>
        <p:spPr>
          <a:xfrm>
            <a:off x="1554692" y="1481138"/>
            <a:ext cx="6034616" cy="4525962"/>
          </a:xfrm>
        </p:spPr>
      </p:pic>
      <p:sp>
        <p:nvSpPr>
          <p:cNvPr id="3" name="Title 2"/>
          <p:cNvSpPr>
            <a:spLocks noGrp="1"/>
          </p:cNvSpPr>
          <p:nvPr>
            <p:ph type="title"/>
          </p:nvPr>
        </p:nvSpPr>
        <p:spPr/>
        <p:txBody>
          <a:bodyPr>
            <a:normAutofit/>
          </a:bodyPr>
          <a:lstStyle/>
          <a:p>
            <a:pPr algn="ctr"/>
            <a:r>
              <a:rPr lang="en-US" sz="3200" dirty="0" smtClean="0"/>
              <a:t>Parametric Prediction Intervals at Each Time Step of Simulation</a:t>
            </a:r>
            <a:endParaRPr lang="en-US"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i-nonpara.png"/>
          <p:cNvPicPr>
            <a:picLocks noGrp="1" noChangeAspect="1"/>
          </p:cNvPicPr>
          <p:nvPr>
            <p:ph idx="1"/>
          </p:nvPr>
        </p:nvPicPr>
        <p:blipFill>
          <a:blip r:embed="rId3" cstate="print"/>
          <a:stretch>
            <a:fillRect/>
          </a:stretch>
        </p:blipFill>
        <p:spPr>
          <a:xfrm>
            <a:off x="1905000" y="1600200"/>
            <a:ext cx="5257800" cy="3691731"/>
          </a:xfrm>
        </p:spPr>
      </p:pic>
      <p:sp>
        <p:nvSpPr>
          <p:cNvPr id="3" name="Title 2"/>
          <p:cNvSpPr>
            <a:spLocks noGrp="1"/>
          </p:cNvSpPr>
          <p:nvPr>
            <p:ph type="title"/>
          </p:nvPr>
        </p:nvSpPr>
        <p:spPr/>
        <p:txBody>
          <a:bodyPr>
            <a:normAutofit/>
          </a:bodyPr>
          <a:lstStyle/>
          <a:p>
            <a:pPr algn="ctr"/>
            <a:r>
              <a:rPr lang="en-US" sz="2000" dirty="0" smtClean="0"/>
              <a:t>From Nonparametric to Parametric Prediction Intervals: </a:t>
            </a:r>
            <a:br>
              <a:rPr lang="en-US" sz="2000" dirty="0" smtClean="0"/>
            </a:br>
            <a:r>
              <a:rPr lang="en-US" sz="2000" dirty="0" smtClean="0"/>
              <a:t>Did our assumption of normality significantly </a:t>
            </a:r>
            <a:br>
              <a:rPr lang="en-US" sz="2000" dirty="0" smtClean="0"/>
            </a:br>
            <a:r>
              <a:rPr lang="en-US" sz="2000" dirty="0" smtClean="0"/>
              <a:t>change the bounds?</a:t>
            </a:r>
            <a:endParaRPr lang="en-US" sz="2000" dirty="0"/>
          </a:p>
        </p:txBody>
      </p:sp>
      <p:sp>
        <p:nvSpPr>
          <p:cNvPr id="5" name="Rectangle 4"/>
          <p:cNvSpPr/>
          <p:nvPr/>
        </p:nvSpPr>
        <p:spPr>
          <a:xfrm>
            <a:off x="990600" y="5257800"/>
            <a:ext cx="7924800" cy="923330"/>
          </a:xfrm>
          <a:prstGeom prst="rect">
            <a:avLst/>
          </a:prstGeom>
        </p:spPr>
        <p:txBody>
          <a:bodyPr wrap="square">
            <a:spAutoFit/>
          </a:bodyPr>
          <a:lstStyle/>
          <a:p>
            <a:r>
              <a:rPr lang="en-US" dirty="0" smtClean="0"/>
              <a:t>The nonparametric and the parametric prediction intervals nearly overlap – in this case, the normality assumption didn’t produce significantly different results.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lgn="just">
              <a:spcBef>
                <a:spcPts val="0"/>
              </a:spcBef>
              <a:spcAft>
                <a:spcPts val="9600"/>
              </a:spcAft>
              <a:buNone/>
            </a:pPr>
            <a:r>
              <a:rPr lang="en-US" sz="2000" dirty="0" smtClean="0"/>
              <a:t>The Bass model describes the change in the fraction of a population that has become aware of a piece of information:</a:t>
            </a:r>
          </a:p>
          <a:p>
            <a:pPr marL="0" indent="0" algn="just">
              <a:spcBef>
                <a:spcPts val="0"/>
              </a:spcBef>
              <a:spcAft>
                <a:spcPts val="9600"/>
              </a:spcAft>
              <a:buNone/>
            </a:pPr>
            <a:endParaRPr lang="en-US" sz="2000" dirty="0" smtClean="0"/>
          </a:p>
          <a:p>
            <a:pPr marL="0" indent="0" algn="just">
              <a:spcBef>
                <a:spcPts val="0"/>
              </a:spcBef>
              <a:spcAft>
                <a:spcPts val="9600"/>
              </a:spcAft>
              <a:buNone/>
            </a:pPr>
            <a:r>
              <a:rPr lang="en-US" sz="2000" dirty="0" smtClean="0"/>
              <a:t>where </a:t>
            </a:r>
            <a:r>
              <a:rPr lang="en-US" sz="2000" i="1" dirty="0" smtClean="0">
                <a:latin typeface="Times New Roman" pitchFamily="18" charset="0"/>
                <a:cs typeface="Times New Roman" pitchFamily="18" charset="0"/>
              </a:rPr>
              <a:t>F</a:t>
            </a:r>
            <a:r>
              <a:rPr lang="en-US" sz="2000"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t</a:t>
            </a:r>
            <a:r>
              <a:rPr lang="en-US" sz="2000" dirty="0" smtClean="0">
                <a:latin typeface="Times New Roman" pitchFamily="18" charset="0"/>
                <a:cs typeface="Times New Roman" pitchFamily="18" charset="0"/>
              </a:rPr>
              <a:t>)</a:t>
            </a:r>
            <a:r>
              <a:rPr lang="en-US" sz="2000" dirty="0" smtClean="0"/>
              <a:t> is the aware fraction of the population, </a:t>
            </a:r>
            <a:r>
              <a:rPr lang="en-US" sz="2000" i="1" dirty="0" smtClean="0">
                <a:latin typeface="Times New Roman" pitchFamily="18" charset="0"/>
                <a:cs typeface="Times New Roman" pitchFamily="18" charset="0"/>
              </a:rPr>
              <a:t>p</a:t>
            </a:r>
            <a:r>
              <a:rPr lang="en-US" sz="2000" dirty="0" smtClean="0"/>
              <a:t> is the advertising coefficient, and </a:t>
            </a:r>
            <a:r>
              <a:rPr lang="en-US" sz="2000" i="1" dirty="0" smtClean="0">
                <a:latin typeface="Times New Roman" pitchFamily="18" charset="0"/>
                <a:cs typeface="Times New Roman" pitchFamily="18" charset="0"/>
              </a:rPr>
              <a:t>q</a:t>
            </a:r>
            <a:r>
              <a:rPr lang="en-US" sz="2000" dirty="0" smtClean="0"/>
              <a:t> is the word-of-mouth coefficient. </a:t>
            </a:r>
          </a:p>
        </p:txBody>
      </p:sp>
      <p:sp>
        <p:nvSpPr>
          <p:cNvPr id="3" name="Title 2"/>
          <p:cNvSpPr>
            <a:spLocks noGrp="1"/>
          </p:cNvSpPr>
          <p:nvPr>
            <p:ph type="title"/>
          </p:nvPr>
        </p:nvSpPr>
        <p:spPr/>
        <p:txBody>
          <a:bodyPr>
            <a:normAutofit/>
          </a:bodyPr>
          <a:lstStyle/>
          <a:p>
            <a:pPr algn="ctr"/>
            <a:r>
              <a:rPr lang="en-US" sz="4000" dirty="0" smtClean="0"/>
              <a:t>Bass Model Formulation</a:t>
            </a:r>
            <a:endParaRPr lang="en-US" sz="4000" dirty="0"/>
          </a:p>
        </p:txBody>
      </p:sp>
      <p:graphicFrame>
        <p:nvGraphicFramePr>
          <p:cNvPr id="4" name="Object 3"/>
          <p:cNvGraphicFramePr>
            <a:graphicFrameLocks noChangeAspect="1"/>
          </p:cNvGraphicFramePr>
          <p:nvPr/>
        </p:nvGraphicFramePr>
        <p:xfrm>
          <a:off x="3276600" y="2667000"/>
          <a:ext cx="2522538" cy="1758950"/>
        </p:xfrm>
        <a:graphic>
          <a:graphicData uri="http://schemas.openxmlformats.org/presentationml/2006/ole">
            <mc:AlternateContent xmlns:mc="http://schemas.openxmlformats.org/markup-compatibility/2006">
              <mc:Choice xmlns:v="urn:schemas-microsoft-com:vml" Requires="v">
                <p:oleObj spid="_x0000_s2072" name="Equation" r:id="rId4" imgW="1257120" imgH="876240" progId="Equation.3">
                  <p:embed/>
                </p:oleObj>
              </mc:Choice>
              <mc:Fallback>
                <p:oleObj name="Equation" r:id="rId4" imgW="1257120" imgH="8762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2667000"/>
                        <a:ext cx="2522538" cy="1758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073" name="Equation" r:id="rId6" imgW="114120" imgH="215640" progId="Equation.3">
                  <p:embed/>
                </p:oleObj>
              </mc:Choice>
              <mc:Fallback>
                <p:oleObj name="Equation" r:id="rId6" imgW="114120" imgH="21564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At each time step, our simulation produces a random variable.  In order to compute parametric prediction intervals, we assumed the random variable came from a normal distribution. </a:t>
            </a:r>
          </a:p>
          <a:p>
            <a:endParaRPr lang="en-US" sz="2000" dirty="0" smtClean="0"/>
          </a:p>
          <a:p>
            <a:r>
              <a:rPr lang="en-US" sz="2000" dirty="0" smtClean="0"/>
              <a:t>So how ‘close’ is this random variable to being normally distributed?</a:t>
            </a:r>
          </a:p>
          <a:p>
            <a:endParaRPr lang="en-US" sz="2000" dirty="0" smtClean="0"/>
          </a:p>
          <a:p>
            <a:r>
              <a:rPr lang="en-US" sz="2000" dirty="0" smtClean="0"/>
              <a:t>We can examine the distribution graphically with </a:t>
            </a:r>
            <a:r>
              <a:rPr lang="en-US" sz="2000" dirty="0" err="1" smtClean="0"/>
              <a:t>quantile-quantile</a:t>
            </a:r>
            <a:r>
              <a:rPr lang="en-US" sz="2000" dirty="0" smtClean="0"/>
              <a:t> plots.  We can also perform tests for normality, such as the Kolmogorov-Smirnov goodness-of-fit test. </a:t>
            </a:r>
          </a:p>
          <a:p>
            <a:endParaRPr lang="en-US" sz="2000" dirty="0" smtClean="0"/>
          </a:p>
        </p:txBody>
      </p:sp>
      <p:sp>
        <p:nvSpPr>
          <p:cNvPr id="3" name="Title 2"/>
          <p:cNvSpPr>
            <a:spLocks noGrp="1"/>
          </p:cNvSpPr>
          <p:nvPr>
            <p:ph type="title"/>
          </p:nvPr>
        </p:nvSpPr>
        <p:spPr/>
        <p:txBody>
          <a:bodyPr>
            <a:normAutofit/>
          </a:bodyPr>
          <a:lstStyle/>
          <a:p>
            <a:pPr algn="ctr"/>
            <a:r>
              <a:rPr lang="en-US" sz="3200" dirty="0" smtClean="0"/>
              <a:t>Is our assumption of approximate normality justified?</a:t>
            </a:r>
            <a:endParaRPr lang="en-US" sz="3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sz="2000" dirty="0" smtClean="0"/>
          </a:p>
          <a:p>
            <a:r>
              <a:rPr lang="en-US" sz="2000" dirty="0" smtClean="0"/>
              <a:t>A q-q plot is often used to determine if the underlying distribution of a data sample matches a particular theoretical distribution. </a:t>
            </a:r>
          </a:p>
          <a:p>
            <a:endParaRPr lang="en-US" sz="2000" dirty="0" smtClean="0"/>
          </a:p>
          <a:p>
            <a:r>
              <a:rPr lang="en-US" sz="2000" dirty="0" smtClean="0"/>
              <a:t>Let Q</a:t>
            </a:r>
            <a:r>
              <a:rPr lang="en-US" sz="2000" baseline="-25000" dirty="0" smtClean="0"/>
              <a:t>1</a:t>
            </a:r>
            <a:r>
              <a:rPr lang="en-US" sz="2000" dirty="0" smtClean="0"/>
              <a:t>(p) and Q</a:t>
            </a:r>
            <a:r>
              <a:rPr lang="en-US" sz="2000" baseline="-25000" dirty="0" smtClean="0"/>
              <a:t>2</a:t>
            </a:r>
            <a:r>
              <a:rPr lang="en-US" sz="2000" dirty="0" smtClean="0"/>
              <a:t>(p) be </a:t>
            </a:r>
            <a:r>
              <a:rPr lang="en-US" sz="2000" dirty="0" err="1" smtClean="0"/>
              <a:t>quantile</a:t>
            </a:r>
            <a:r>
              <a:rPr lang="en-US" sz="2000" dirty="0" smtClean="0"/>
              <a:t> functions for two distributions respectively.  A q-q plot is a parametric curve with coordinates (Q</a:t>
            </a:r>
            <a:r>
              <a:rPr lang="en-US" sz="2000" baseline="-25000" dirty="0" smtClean="0"/>
              <a:t>1</a:t>
            </a:r>
            <a:r>
              <a:rPr lang="en-US" sz="2000" dirty="0" smtClean="0"/>
              <a:t>(p), Q</a:t>
            </a:r>
            <a:r>
              <a:rPr lang="en-US" sz="2000" baseline="-25000" dirty="0" smtClean="0"/>
              <a:t>2</a:t>
            </a:r>
            <a:r>
              <a:rPr lang="en-US" sz="2000" dirty="0" smtClean="0"/>
              <a:t>(p)) and </a:t>
            </a:r>
            <a:r>
              <a:rPr lang="en-US" sz="2000" dirty="0" err="1" smtClean="0"/>
              <a:t>quantile</a:t>
            </a:r>
            <a:r>
              <a:rPr lang="en-US" sz="2000" dirty="0" smtClean="0"/>
              <a:t> intervals as the parameter. </a:t>
            </a:r>
          </a:p>
          <a:p>
            <a:endParaRPr lang="en-US" sz="2000" dirty="0" smtClean="0"/>
          </a:p>
          <a:p>
            <a:r>
              <a:rPr lang="en-US" sz="2000" dirty="0" smtClean="0"/>
              <a:t>If the points lie roughly on the line x = y, then the distributions are the same. </a:t>
            </a:r>
          </a:p>
          <a:p>
            <a:endParaRPr lang="en-US" sz="2000" dirty="0" smtClean="0"/>
          </a:p>
          <a:p>
            <a:endParaRPr lang="en-US" sz="2000" dirty="0" smtClean="0"/>
          </a:p>
          <a:p>
            <a:endParaRPr lang="en-US" sz="2000" dirty="0" smtClean="0"/>
          </a:p>
          <a:p>
            <a:endParaRPr lang="en-US" sz="2000" dirty="0" smtClean="0"/>
          </a:p>
        </p:txBody>
      </p:sp>
      <p:sp>
        <p:nvSpPr>
          <p:cNvPr id="3" name="Title 2"/>
          <p:cNvSpPr>
            <a:spLocks noGrp="1"/>
          </p:cNvSpPr>
          <p:nvPr>
            <p:ph type="title"/>
          </p:nvPr>
        </p:nvSpPr>
        <p:spPr/>
        <p:txBody>
          <a:bodyPr>
            <a:normAutofit/>
          </a:bodyPr>
          <a:lstStyle/>
          <a:p>
            <a:pPr algn="ctr"/>
            <a:r>
              <a:rPr lang="en-US" sz="3200" dirty="0" err="1" smtClean="0"/>
              <a:t>Quantile-Quantile</a:t>
            </a:r>
            <a:r>
              <a:rPr lang="en-US" sz="3200" dirty="0" smtClean="0"/>
              <a:t> Plots</a:t>
            </a:r>
            <a:endParaRPr lang="en-US" sz="3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Q-Q Plots</a:t>
            </a:r>
            <a:endParaRPr lang="en-US" dirty="0"/>
          </a:p>
        </p:txBody>
      </p:sp>
      <p:pic>
        <p:nvPicPr>
          <p:cNvPr id="4099" name="Picture 3" descr="E:\pics\qq.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82695" y="1481138"/>
            <a:ext cx="7978610" cy="452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00607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200" dirty="0" smtClean="0"/>
              <a:t>Goodness-of-Fit to Normality</a:t>
            </a:r>
            <a:endParaRPr lang="en-US" sz="3200" dirty="0"/>
          </a:p>
        </p:txBody>
      </p:sp>
      <p:pic>
        <p:nvPicPr>
          <p:cNvPr id="5122" name="Picture 2" descr="E:\pics\ks.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4692" y="1481138"/>
            <a:ext cx="6034616" cy="452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88316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en-US" sz="4800" dirty="0" smtClean="0"/>
          </a:p>
          <a:p>
            <a:pPr marL="109728" indent="0" algn="ctr">
              <a:buNone/>
            </a:pPr>
            <a:r>
              <a:rPr lang="en-US" sz="4800" dirty="0" smtClean="0"/>
              <a:t>Validation</a:t>
            </a:r>
            <a:endParaRPr lang="en-US" sz="4800"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6342572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200" dirty="0" smtClean="0"/>
              <a:t>Comparing the Three Programs</a:t>
            </a:r>
            <a:endParaRPr lang="en-US" sz="3200" dirty="0"/>
          </a:p>
        </p:txBody>
      </p:sp>
      <p:pic>
        <p:nvPicPr>
          <p:cNvPr id="6146" name="Picture 2" descr="E:\pics\comparison.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4692" y="1481138"/>
            <a:ext cx="6034616" cy="452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87430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sz="2500" dirty="0" smtClean="0"/>
              <a:t>Let’s focus on the case of a fully-connected network.  </a:t>
            </a:r>
          </a:p>
          <a:p>
            <a:endParaRPr lang="en-US" sz="2500" dirty="0" smtClean="0"/>
          </a:p>
          <a:p>
            <a:r>
              <a:rPr lang="en-US" sz="2500" dirty="0" smtClean="0"/>
              <a:t>Let </a:t>
            </a:r>
            <a:r>
              <a:rPr lang="en-US" sz="2500" dirty="0" smtClean="0">
                <a:latin typeface="Cambria Math" pitchFamily="18" charset="0"/>
                <a:ea typeface="Cambria Math" pitchFamily="18" charset="0"/>
              </a:rPr>
              <a:t>x(t)  </a:t>
            </a:r>
            <a:r>
              <a:rPr lang="en-US" sz="2500" dirty="0" smtClean="0"/>
              <a:t>denote the fraction of agents who are aware at time </a:t>
            </a:r>
            <a:r>
              <a:rPr lang="en-US" sz="2500" dirty="0" smtClean="0">
                <a:latin typeface="Cambria Math" pitchFamily="18" charset="0"/>
                <a:ea typeface="Cambria Math" pitchFamily="18" charset="0"/>
              </a:rPr>
              <a:t>t</a:t>
            </a:r>
            <a:r>
              <a:rPr lang="en-US" sz="2500" dirty="0" smtClean="0"/>
              <a:t>. If the probability that advertising makes an agent aware is </a:t>
            </a:r>
            <a:r>
              <a:rPr lang="en-US" sz="2500" dirty="0" smtClean="0">
                <a:latin typeface="Cambria Math" pitchFamily="18" charset="0"/>
                <a:ea typeface="Cambria Math" pitchFamily="18" charset="0"/>
              </a:rPr>
              <a:t>p</a:t>
            </a:r>
            <a:r>
              <a:rPr lang="en-US" sz="2500" dirty="0" smtClean="0"/>
              <a:t> and the independent probability that word of mouth makes the agent aware is </a:t>
            </a:r>
            <a:r>
              <a:rPr lang="en-US" sz="2500" dirty="0" err="1" smtClean="0">
                <a:latin typeface="Cambria Math" pitchFamily="18" charset="0"/>
                <a:ea typeface="Cambria Math" pitchFamily="18" charset="0"/>
              </a:rPr>
              <a:t>qx</a:t>
            </a:r>
            <a:r>
              <a:rPr lang="en-US" sz="2500" dirty="0" smtClean="0"/>
              <a:t>, then, by the Inclusive-Exclusive Principle, the probability that an agent becomes aware is:</a:t>
            </a:r>
          </a:p>
          <a:p>
            <a:pPr>
              <a:buNone/>
            </a:pPr>
            <a:endParaRPr lang="en-US" sz="2500" dirty="0" smtClean="0"/>
          </a:p>
          <a:p>
            <a:pPr>
              <a:buNone/>
            </a:pPr>
            <a:endParaRPr lang="en-US" sz="2500" dirty="0" smtClean="0"/>
          </a:p>
          <a:p>
            <a:pPr>
              <a:buNone/>
            </a:pPr>
            <a:endParaRPr lang="en-US" sz="2500" dirty="0" smtClean="0"/>
          </a:p>
          <a:p>
            <a:r>
              <a:rPr lang="en-US" sz="2500" dirty="0" smtClean="0"/>
              <a:t>Estimating the fraction of agents who become aware over a single time step as the probability </a:t>
            </a:r>
            <a:r>
              <a:rPr lang="en-US" sz="2500" dirty="0" smtClean="0">
                <a:latin typeface="Cambria Math" pitchFamily="18" charset="0"/>
                <a:ea typeface="Cambria Math" pitchFamily="18" charset="0"/>
              </a:rPr>
              <a:t>a(t) </a:t>
            </a:r>
            <a:r>
              <a:rPr lang="en-US" sz="2500" dirty="0" smtClean="0"/>
              <a:t>of becoming aware  times the fraction (1-</a:t>
            </a:r>
            <a:r>
              <a:rPr lang="en-US" sz="2500" dirty="0" smtClean="0">
                <a:latin typeface="Cambria Math" pitchFamily="18" charset="0"/>
                <a:ea typeface="Cambria Math" pitchFamily="18" charset="0"/>
              </a:rPr>
              <a:t>x(t))</a:t>
            </a:r>
            <a:r>
              <a:rPr lang="en-US" sz="2500" dirty="0" smtClean="0"/>
              <a:t> of unaware agents, we arrive at the recurrence relation: </a:t>
            </a:r>
          </a:p>
          <a:p>
            <a:endParaRPr lang="en-US" sz="2500" dirty="0" smtClean="0"/>
          </a:p>
          <a:p>
            <a:pPr>
              <a:buNone/>
            </a:pPr>
            <a:endParaRPr lang="en-US" sz="2500" dirty="0" smtClean="0"/>
          </a:p>
          <a:p>
            <a:pPr>
              <a:buNone/>
            </a:pPr>
            <a:r>
              <a:rPr lang="en-US" sz="2500" dirty="0" smtClean="0"/>
              <a:t> </a:t>
            </a:r>
          </a:p>
          <a:p>
            <a:pPr>
              <a:buNone/>
            </a:pPr>
            <a:endParaRPr lang="en-US" sz="2500" dirty="0" smtClean="0"/>
          </a:p>
          <a:p>
            <a:pPr>
              <a:buNone/>
            </a:pPr>
            <a:endParaRPr lang="en-US" sz="2500" dirty="0" smtClean="0"/>
          </a:p>
          <a:p>
            <a:pPr>
              <a:buNone/>
            </a:pPr>
            <a:r>
              <a:rPr lang="en-US" sz="2500" dirty="0" smtClean="0"/>
              <a:t>	with the initial condition              .</a:t>
            </a:r>
          </a:p>
          <a:p>
            <a:endParaRPr lang="en-US" dirty="0"/>
          </a:p>
        </p:txBody>
      </p:sp>
      <p:sp>
        <p:nvSpPr>
          <p:cNvPr id="3" name="Title 2"/>
          <p:cNvSpPr>
            <a:spLocks noGrp="1"/>
          </p:cNvSpPr>
          <p:nvPr>
            <p:ph type="title"/>
          </p:nvPr>
        </p:nvSpPr>
        <p:spPr/>
        <p:txBody>
          <a:bodyPr>
            <a:normAutofit/>
          </a:bodyPr>
          <a:lstStyle/>
          <a:p>
            <a:pPr algn="ctr"/>
            <a:r>
              <a:rPr lang="en-US" sz="3200" dirty="0" smtClean="0"/>
              <a:t>Validating by the Complete Graph</a:t>
            </a:r>
            <a:endParaRPr lang="en-US" sz="3200" dirty="0"/>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00200" y="4572000"/>
            <a:ext cx="5857875" cy="323850"/>
          </a:xfrm>
          <a:prstGeom prst="rect">
            <a:avLst/>
          </a:prstGeom>
          <a:noFill/>
        </p:spPr>
      </p:pic>
      <p:sp>
        <p:nvSpPr>
          <p:cNvPr id="2151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13" name="Rectangle 9"/>
          <p:cNvSpPr>
            <a:spLocks noChangeArrowheads="1"/>
          </p:cNvSpPr>
          <p:nvPr/>
        </p:nvSpPr>
        <p:spPr bwMode="auto">
          <a:xfrm>
            <a:off x="0" y="752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15"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14" name="Picture 10"/>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819400" y="2971800"/>
            <a:ext cx="2790825" cy="323850"/>
          </a:xfrm>
          <a:prstGeom prst="rect">
            <a:avLst/>
          </a:prstGeom>
          <a:noFill/>
        </p:spPr>
      </p:pic>
      <p:sp>
        <p:nvSpPr>
          <p:cNvPr id="21517"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16" name="Picture 1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505200" y="5334000"/>
            <a:ext cx="685800" cy="323850"/>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000" dirty="0" smtClean="0"/>
              <a:t>	</a:t>
            </a:r>
            <a:endParaRPr lang="en-US" sz="2000" dirty="0" smtClean="0"/>
          </a:p>
          <a:p>
            <a:pPr>
              <a:buNone/>
            </a:pPr>
            <a:endParaRPr lang="en-US" sz="2000" dirty="0" smtClean="0"/>
          </a:p>
          <a:p>
            <a:pPr>
              <a:buNone/>
            </a:pPr>
            <a:endParaRPr lang="en-US" sz="2000" dirty="0"/>
          </a:p>
          <a:p>
            <a:pPr>
              <a:buNone/>
            </a:pPr>
            <a:endParaRPr lang="en-US" sz="2000" dirty="0" smtClean="0"/>
          </a:p>
          <a:p>
            <a:pPr>
              <a:buNone/>
            </a:pPr>
            <a:endParaRPr lang="en-US" sz="2000" dirty="0"/>
          </a:p>
          <a:p>
            <a:pPr>
              <a:buNone/>
            </a:pPr>
            <a:endParaRPr lang="en-US" sz="2000" dirty="0" smtClean="0"/>
          </a:p>
          <a:p>
            <a:pPr>
              <a:buNone/>
            </a:pPr>
            <a:endParaRPr lang="en-US" sz="2000" dirty="0"/>
          </a:p>
          <a:p>
            <a:pPr>
              <a:buNone/>
            </a:pPr>
            <a:endParaRPr lang="en-US" sz="2000" dirty="0" smtClean="0"/>
          </a:p>
          <a:p>
            <a:pPr>
              <a:buNone/>
            </a:pPr>
            <a:endParaRPr lang="en-US" sz="2000" dirty="0"/>
          </a:p>
          <a:p>
            <a:pPr>
              <a:buNone/>
            </a:pPr>
            <a:r>
              <a:rPr lang="en-US" sz="2000" dirty="0" smtClean="0"/>
              <a:t>The </a:t>
            </a:r>
            <a:r>
              <a:rPr lang="en-US" sz="2000" dirty="0" smtClean="0"/>
              <a:t>solution to the recurrence indeed tracks the output of </a:t>
            </a:r>
            <a:r>
              <a:rPr lang="en-US" sz="2000" dirty="0" smtClean="0"/>
              <a:t>the simulation</a:t>
            </a:r>
            <a:r>
              <a:rPr lang="en-US" sz="2000" dirty="0" smtClean="0"/>
              <a:t>, suggesting that the implementation is correct.</a:t>
            </a:r>
          </a:p>
          <a:p>
            <a:endParaRPr lang="en-US" dirty="0"/>
          </a:p>
        </p:txBody>
      </p:sp>
      <p:sp>
        <p:nvSpPr>
          <p:cNvPr id="3" name="Title 2"/>
          <p:cNvSpPr>
            <a:spLocks noGrp="1"/>
          </p:cNvSpPr>
          <p:nvPr>
            <p:ph type="title"/>
          </p:nvPr>
        </p:nvSpPr>
        <p:spPr/>
        <p:txBody>
          <a:bodyPr/>
          <a:lstStyle/>
          <a:p>
            <a:endParaRPr lang="en-US"/>
          </a:p>
        </p:txBody>
      </p:sp>
      <p:pic>
        <p:nvPicPr>
          <p:cNvPr id="7170" name="Picture 2" descr="E:\pics\sim-vs-recur-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762000"/>
            <a:ext cx="5181600" cy="3886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Our simulation assumes an advertising probability of p and a word-of-mouth probability of </a:t>
            </a:r>
            <a:r>
              <a:rPr lang="en-US" sz="2000" dirty="0" err="1" smtClean="0"/>
              <a:t>qx</a:t>
            </a:r>
            <a:r>
              <a:rPr lang="en-US" sz="2000" dirty="0" smtClean="0"/>
              <a:t> over a time step of 1 hour. </a:t>
            </a:r>
          </a:p>
          <a:p>
            <a:endParaRPr lang="en-US" sz="2000" dirty="0" smtClean="0"/>
          </a:p>
          <a:p>
            <a:r>
              <a:rPr lang="en-US" sz="2000" dirty="0" smtClean="0"/>
              <a:t> If we wish to rework the simulation to run over some smaller time step </a:t>
            </a:r>
            <a:r>
              <a:rPr lang="en-US" sz="2000" dirty="0" smtClean="0">
                <a:latin typeface="Arial Unicode MS"/>
                <a:ea typeface="Arial Unicode MS"/>
                <a:cs typeface="Arial Unicode MS"/>
              </a:rPr>
              <a:t>∆t</a:t>
            </a:r>
            <a:r>
              <a:rPr lang="en-US" sz="2000" dirty="0" smtClean="0"/>
              <a:t>, we must </a:t>
            </a:r>
            <a:r>
              <a:rPr lang="en-US" sz="2000" dirty="0" err="1" smtClean="0"/>
              <a:t>reimagine</a:t>
            </a:r>
            <a:r>
              <a:rPr lang="en-US" sz="2000" dirty="0" smtClean="0"/>
              <a:t>  p and q as probabilities per hour and instead write out advertising probability as p</a:t>
            </a:r>
            <a:r>
              <a:rPr lang="en-US" sz="2000" dirty="0" smtClean="0">
                <a:latin typeface="Arial Unicode MS"/>
                <a:ea typeface="Arial Unicode MS"/>
                <a:cs typeface="Arial Unicode MS"/>
              </a:rPr>
              <a:t> ∆t</a:t>
            </a:r>
            <a:r>
              <a:rPr lang="en-US" sz="2000" dirty="0" smtClean="0"/>
              <a:t>  and word-of-mouth probability as q</a:t>
            </a:r>
            <a:r>
              <a:rPr lang="en-US" sz="2000" dirty="0" smtClean="0">
                <a:latin typeface="Arial Unicode MS"/>
                <a:ea typeface="Arial Unicode MS"/>
                <a:cs typeface="Arial Unicode MS"/>
              </a:rPr>
              <a:t> ∆t </a:t>
            </a:r>
            <a:r>
              <a:rPr lang="en-US" sz="2000" dirty="0" smtClean="0"/>
              <a:t>x.</a:t>
            </a:r>
          </a:p>
          <a:p>
            <a:endParaRPr lang="en-US" sz="2000" dirty="0" smtClean="0"/>
          </a:p>
          <a:p>
            <a:r>
              <a:rPr lang="en-US" sz="2000" dirty="0" smtClean="0"/>
              <a:t> Inserting </a:t>
            </a:r>
            <a:r>
              <a:rPr lang="en-US" sz="2000" dirty="0" smtClean="0">
                <a:latin typeface="Arial Unicode MS"/>
                <a:ea typeface="Arial Unicode MS"/>
                <a:cs typeface="Arial Unicode MS"/>
              </a:rPr>
              <a:t>∆t</a:t>
            </a:r>
            <a:r>
              <a:rPr lang="en-US" sz="2000" dirty="0" smtClean="0"/>
              <a:t> this way into the previous recurrence, we obtain: </a:t>
            </a:r>
          </a:p>
          <a:p>
            <a:pPr>
              <a:buNone/>
            </a:pPr>
            <a:r>
              <a:rPr lang="en-US" sz="2000" dirty="0" smtClean="0"/>
              <a:t> </a:t>
            </a:r>
          </a:p>
          <a:p>
            <a:pPr>
              <a:buNone/>
            </a:pPr>
            <a:r>
              <a:rPr lang="en-US" sz="2000" dirty="0" smtClean="0"/>
              <a:t>		                       					</a:t>
            </a:r>
          </a:p>
          <a:p>
            <a:pPr>
              <a:buNone/>
            </a:pPr>
            <a:r>
              <a:rPr lang="en-US" sz="2000" dirty="0" smtClean="0"/>
              <a:t> </a:t>
            </a:r>
          </a:p>
          <a:p>
            <a:pPr>
              <a:buNone/>
            </a:pPr>
            <a:r>
              <a:rPr lang="en-US" sz="2000" dirty="0" smtClean="0"/>
              <a:t>	 again starting with           .</a:t>
            </a:r>
          </a:p>
          <a:p>
            <a:endParaRPr lang="en-US" dirty="0"/>
          </a:p>
        </p:txBody>
      </p:sp>
      <p:sp>
        <p:nvSpPr>
          <p:cNvPr id="3" name="Title 2"/>
          <p:cNvSpPr>
            <a:spLocks noGrp="1"/>
          </p:cNvSpPr>
          <p:nvPr>
            <p:ph type="title"/>
          </p:nvPr>
        </p:nvSpPr>
        <p:spPr/>
        <p:txBody>
          <a:bodyPr>
            <a:normAutofit/>
          </a:bodyPr>
          <a:lstStyle/>
          <a:p>
            <a:pPr algn="ctr"/>
            <a:r>
              <a:rPr lang="en-US" sz="3200" dirty="0" smtClean="0"/>
              <a:t>Varying the Time Step</a:t>
            </a:r>
            <a:endParaRPr lang="en-US" sz="3200" dirty="0"/>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81200" y="4876800"/>
            <a:ext cx="5210175" cy="342900"/>
          </a:xfrm>
          <a:prstGeom prst="rect">
            <a:avLst/>
          </a:prstGeom>
          <a:noFill/>
        </p:spPr>
      </p:pic>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429000" y="5562600"/>
            <a:ext cx="723900" cy="342900"/>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000" dirty="0" smtClean="0"/>
              <a:t>	</a:t>
            </a:r>
            <a:endParaRPr lang="en-US" sz="2000" dirty="0" smtClean="0"/>
          </a:p>
          <a:p>
            <a:pPr>
              <a:buNone/>
            </a:pPr>
            <a:endParaRPr lang="en-US" sz="2000" dirty="0" smtClean="0"/>
          </a:p>
          <a:p>
            <a:pPr>
              <a:buNone/>
            </a:pPr>
            <a:endParaRPr lang="en-US" sz="2000" dirty="0"/>
          </a:p>
          <a:p>
            <a:pPr>
              <a:buNone/>
            </a:pPr>
            <a:endParaRPr lang="en-US" sz="2000" dirty="0" smtClean="0"/>
          </a:p>
          <a:p>
            <a:pPr>
              <a:buNone/>
            </a:pPr>
            <a:endParaRPr lang="en-US" sz="2000" dirty="0"/>
          </a:p>
          <a:p>
            <a:pPr>
              <a:buNone/>
            </a:pPr>
            <a:endParaRPr lang="en-US" sz="2000" dirty="0" smtClean="0"/>
          </a:p>
          <a:p>
            <a:pPr>
              <a:buNone/>
            </a:pPr>
            <a:endParaRPr lang="en-US" sz="2000" dirty="0"/>
          </a:p>
          <a:p>
            <a:pPr>
              <a:buNone/>
            </a:pPr>
            <a:endParaRPr lang="en-US" sz="2000" dirty="0" smtClean="0"/>
          </a:p>
          <a:p>
            <a:pPr>
              <a:buNone/>
            </a:pPr>
            <a:endParaRPr lang="en-US" sz="2000" dirty="0"/>
          </a:p>
          <a:p>
            <a:pPr>
              <a:buNone/>
            </a:pPr>
            <a:r>
              <a:rPr lang="en-US" sz="2000" dirty="0"/>
              <a:t>	The solutions to the recurrence continue to track our simulation.</a:t>
            </a:r>
          </a:p>
          <a:p>
            <a:endParaRPr lang="en-US" dirty="0"/>
          </a:p>
        </p:txBody>
      </p:sp>
      <p:sp>
        <p:nvSpPr>
          <p:cNvPr id="3" name="Title 2"/>
          <p:cNvSpPr>
            <a:spLocks noGrp="1"/>
          </p:cNvSpPr>
          <p:nvPr>
            <p:ph type="title"/>
          </p:nvPr>
        </p:nvSpPr>
        <p:spPr/>
        <p:txBody>
          <a:bodyPr/>
          <a:lstStyle/>
          <a:p>
            <a:endParaRPr lang="en-US"/>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828800" y="762000"/>
            <a:ext cx="518160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3584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lgn="just">
              <a:spcBef>
                <a:spcPts val="0"/>
              </a:spcBef>
              <a:spcAft>
                <a:spcPts val="2400"/>
              </a:spcAft>
              <a:buNone/>
            </a:pPr>
            <a:r>
              <a:rPr lang="en-US" sz="2400" dirty="0" smtClean="0"/>
              <a:t>We can formulate an agent-based model inspired by the classical Bass model.</a:t>
            </a:r>
          </a:p>
          <a:p>
            <a:pPr marL="0" indent="0" algn="just">
              <a:spcBef>
                <a:spcPts val="0"/>
              </a:spcBef>
              <a:spcAft>
                <a:spcPts val="2400"/>
              </a:spcAft>
              <a:buNone/>
            </a:pPr>
            <a:r>
              <a:rPr lang="en-US" sz="2400" dirty="0" smtClean="0"/>
              <a:t>We </a:t>
            </a:r>
            <a:r>
              <a:rPr lang="en-US" sz="2400" dirty="0" err="1" smtClean="0"/>
              <a:t>discretize</a:t>
            </a:r>
            <a:r>
              <a:rPr lang="en-US" sz="2400" dirty="0" smtClean="0"/>
              <a:t> the problem and make the following modifications:</a:t>
            </a:r>
          </a:p>
          <a:p>
            <a:pPr marL="566928" indent="-457200" algn="just">
              <a:spcBef>
                <a:spcPts val="0"/>
              </a:spcBef>
              <a:spcAft>
                <a:spcPts val="2400"/>
              </a:spcAft>
              <a:buFont typeface="+mj-lt"/>
              <a:buAutoNum type="arabicPeriod"/>
            </a:pPr>
            <a:r>
              <a:rPr lang="en-US" sz="2400" dirty="0" smtClean="0"/>
              <a:t>Instead of taking a deterministic time aggregate, we update probabilistically.</a:t>
            </a:r>
          </a:p>
          <a:p>
            <a:pPr marL="566928" indent="-457200" algn="just">
              <a:spcBef>
                <a:spcPts val="0"/>
              </a:spcBef>
              <a:spcAft>
                <a:spcPts val="2400"/>
              </a:spcAft>
              <a:buFont typeface="+mj-lt"/>
              <a:buAutoNum type="arabicPeriod"/>
            </a:pPr>
            <a:r>
              <a:rPr lang="en-US" sz="2400" dirty="0" smtClean="0"/>
              <a:t>Instead of allowing each agent to be influenced by the entire population, it is influenced only by its neighbors.</a:t>
            </a:r>
          </a:p>
          <a:p>
            <a:pPr lvl="0" algn="just">
              <a:spcBef>
                <a:spcPts val="0"/>
              </a:spcBef>
              <a:spcAft>
                <a:spcPts val="2400"/>
              </a:spcAft>
              <a:buNone/>
            </a:pPr>
            <a:endParaRPr lang="en-US" sz="2400" dirty="0" smtClean="0"/>
          </a:p>
          <a:p>
            <a:pPr algn="just">
              <a:spcBef>
                <a:spcPts val="0"/>
              </a:spcBef>
              <a:spcAft>
                <a:spcPts val="2400"/>
              </a:spcAft>
              <a:buNone/>
            </a:pPr>
            <a:endParaRPr lang="en-US" sz="2400" dirty="0" smtClean="0"/>
          </a:p>
          <a:p>
            <a:pPr algn="just">
              <a:spcBef>
                <a:spcPts val="0"/>
              </a:spcBef>
              <a:spcAft>
                <a:spcPts val="2400"/>
              </a:spcAft>
              <a:buNone/>
            </a:pPr>
            <a:endParaRPr lang="en-US" sz="2400" dirty="0"/>
          </a:p>
        </p:txBody>
      </p:sp>
      <p:sp>
        <p:nvSpPr>
          <p:cNvPr id="3" name="Title 2"/>
          <p:cNvSpPr>
            <a:spLocks noGrp="1"/>
          </p:cNvSpPr>
          <p:nvPr>
            <p:ph type="title"/>
          </p:nvPr>
        </p:nvSpPr>
        <p:spPr/>
        <p:txBody>
          <a:bodyPr>
            <a:normAutofit/>
          </a:bodyPr>
          <a:lstStyle/>
          <a:p>
            <a:pPr algn="ctr"/>
            <a:r>
              <a:rPr lang="en-US" sz="4000" dirty="0" smtClean="0"/>
              <a:t>An Agent-Based Bass Model</a:t>
            </a:r>
            <a:endParaRPr lang="en-US" sz="4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pPr marL="109728" indent="0">
              <a:buNone/>
            </a:pPr>
            <a:endParaRPr lang="en-US" dirty="0" smtClean="0"/>
          </a:p>
          <a:p>
            <a:pPr marL="109728" indent="0">
              <a:buNone/>
            </a:pPr>
            <a:endParaRPr lang="en-US" dirty="0"/>
          </a:p>
          <a:p>
            <a:pPr marL="109728" indent="0">
              <a:buNone/>
            </a:pPr>
            <a:endParaRPr lang="en-US" dirty="0" smtClean="0"/>
          </a:p>
          <a:p>
            <a:pPr marL="109728" indent="0">
              <a:buNone/>
            </a:pPr>
            <a:endParaRPr lang="en-US" dirty="0"/>
          </a:p>
          <a:p>
            <a:pPr marL="109728" indent="0">
              <a:buNone/>
            </a:pPr>
            <a:endParaRPr lang="en-US" dirty="0" smtClean="0"/>
          </a:p>
          <a:p>
            <a:pPr marL="109728" indent="0">
              <a:buNone/>
            </a:pPr>
            <a:endParaRPr lang="en-US" dirty="0"/>
          </a:p>
          <a:p>
            <a:pPr marL="109728" indent="0">
              <a:buNone/>
            </a:pPr>
            <a:endParaRPr lang="en-US" sz="2000" dirty="0" smtClean="0"/>
          </a:p>
          <a:p>
            <a:pPr marL="109728" indent="0">
              <a:buNone/>
            </a:pPr>
            <a:r>
              <a:rPr lang="en-US" sz="2000" dirty="0" smtClean="0"/>
              <a:t>It turns out that the recurrence schemes are (global) first-order approximations to the solution of the original logistic ODE (the Bass model).</a:t>
            </a:r>
            <a:endParaRPr lang="en-US" sz="2000" dirty="0"/>
          </a:p>
        </p:txBody>
      </p:sp>
      <p:pic>
        <p:nvPicPr>
          <p:cNvPr id="6" name="Picture 2" descr="E:\pics\error-vs-ste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1069" y="152400"/>
            <a:ext cx="6034616" cy="45259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382000" cy="4525963"/>
          </a:xfrm>
        </p:spPr>
        <p:txBody>
          <a:bodyPr>
            <a:noAutofit/>
          </a:bodyPr>
          <a:lstStyle/>
          <a:p>
            <a:pPr marL="1828800" indent="-1828800" algn="just">
              <a:spcBef>
                <a:spcPts val="0"/>
              </a:spcBef>
              <a:spcAft>
                <a:spcPts val="2000"/>
              </a:spcAft>
              <a:buNone/>
            </a:pPr>
            <a:r>
              <a:rPr lang="en-US" sz="2800" b="1" dirty="0" smtClean="0">
                <a:solidFill>
                  <a:srgbClr val="FF0000"/>
                </a:solidFill>
                <a:sym typeface="Bookshelf Symbol 7"/>
              </a:rPr>
              <a:t></a:t>
            </a:r>
            <a:r>
              <a:rPr lang="en-US" sz="2000" dirty="0" smtClean="0"/>
              <a:t>October	Develop basic simulation code. Develop code for statistical analysis of results.</a:t>
            </a:r>
          </a:p>
          <a:p>
            <a:pPr marL="1828800" indent="-1828800" algn="just">
              <a:spcBef>
                <a:spcPts val="0"/>
              </a:spcBef>
              <a:spcAft>
                <a:spcPts val="2000"/>
              </a:spcAft>
              <a:buNone/>
            </a:pPr>
            <a:r>
              <a:rPr lang="en-US" sz="2800" b="1" dirty="0" smtClean="0">
                <a:solidFill>
                  <a:srgbClr val="FF0000"/>
                </a:solidFill>
                <a:sym typeface="Bookshelf Symbol 7"/>
              </a:rPr>
              <a:t></a:t>
            </a:r>
            <a:r>
              <a:rPr lang="en-US" sz="2000" dirty="0" smtClean="0"/>
              <a:t>November  Validate simulation code by checking corner   cases, sampled cases, and by relative testing. Validate code against analytic model.</a:t>
            </a:r>
          </a:p>
          <a:p>
            <a:pPr marL="1828800" indent="-1828800" algn="just">
              <a:spcBef>
                <a:spcPts val="0"/>
              </a:spcBef>
              <a:spcAft>
                <a:spcPts val="2000"/>
              </a:spcAft>
              <a:buNone/>
            </a:pPr>
            <a:r>
              <a:rPr lang="en-US" sz="2800" b="1" dirty="0" smtClean="0">
                <a:solidFill>
                  <a:srgbClr val="FF0000"/>
                </a:solidFill>
                <a:sym typeface="Bookshelf Symbol 7"/>
              </a:rPr>
              <a:t></a:t>
            </a:r>
            <a:r>
              <a:rPr lang="en-US" sz="2000" dirty="0" smtClean="0"/>
              <a:t>December	Validate simulation against existing </a:t>
            </a:r>
            <a:r>
              <a:rPr lang="en-US" sz="2000" dirty="0" err="1" smtClean="0"/>
              <a:t>NetLogo</a:t>
            </a:r>
            <a:r>
              <a:rPr lang="en-US" sz="2000" dirty="0" smtClean="0"/>
              <a:t> implementation. Prepare mid-year presentation and report.</a:t>
            </a:r>
          </a:p>
          <a:p>
            <a:pPr marL="1828800" indent="-1828800" algn="just">
              <a:spcBef>
                <a:spcPts val="0"/>
              </a:spcBef>
              <a:spcAft>
                <a:spcPts val="2000"/>
              </a:spcAft>
              <a:buNone/>
            </a:pPr>
            <a:r>
              <a:rPr lang="en-US" sz="2800" b="1" dirty="0" smtClean="0">
                <a:solidFill>
                  <a:srgbClr val="FF0000"/>
                </a:solidFill>
                <a:sym typeface="Bookshelf Symbol 7"/>
              </a:rPr>
              <a:t></a:t>
            </a:r>
            <a:r>
              <a:rPr lang="en-US" sz="2000" b="1" dirty="0" smtClean="0">
                <a:solidFill>
                  <a:srgbClr val="FF0000"/>
                </a:solidFill>
                <a:sym typeface="Bookshelf Symbol 7"/>
              </a:rPr>
              <a:t> </a:t>
            </a:r>
            <a:r>
              <a:rPr lang="en-US" sz="2000" dirty="0" smtClean="0"/>
              <a:t>January	Investigate efficiency improvements to code. Incorporate sparse data structures.</a:t>
            </a:r>
          </a:p>
          <a:p>
            <a:pPr marL="1828800" indent="-1828800" algn="just">
              <a:spcBef>
                <a:spcPts val="0"/>
              </a:spcBef>
              <a:spcAft>
                <a:spcPts val="2000"/>
              </a:spcAft>
              <a:buNone/>
            </a:pPr>
            <a:endParaRPr lang="en-US" sz="2000" dirty="0" smtClean="0"/>
          </a:p>
        </p:txBody>
      </p:sp>
      <p:sp>
        <p:nvSpPr>
          <p:cNvPr id="3" name="Title 2"/>
          <p:cNvSpPr>
            <a:spLocks noGrp="1"/>
          </p:cNvSpPr>
          <p:nvPr>
            <p:ph type="title"/>
          </p:nvPr>
        </p:nvSpPr>
        <p:spPr/>
        <p:txBody>
          <a:bodyPr>
            <a:normAutofit/>
          </a:bodyPr>
          <a:lstStyle/>
          <a:p>
            <a:pPr algn="ctr"/>
            <a:r>
              <a:rPr lang="en-US" sz="3200" dirty="0" smtClean="0"/>
              <a:t>Project Schedule and Milestones</a:t>
            </a:r>
            <a:endParaRPr lang="en-US" sz="32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lgn="just">
              <a:spcBef>
                <a:spcPts val="0"/>
              </a:spcBef>
              <a:spcAft>
                <a:spcPts val="1400"/>
              </a:spcAft>
              <a:buNone/>
            </a:pPr>
            <a:r>
              <a:rPr lang="en-US" sz="1400" dirty="0" smtClean="0"/>
              <a:t>Bass, Frank (1969). “A new product growth model for consumer durables”. </a:t>
            </a:r>
            <a:r>
              <a:rPr lang="en-US" sz="1400" i="1" dirty="0" smtClean="0"/>
              <a:t>Management Science</a:t>
            </a:r>
            <a:r>
              <a:rPr lang="en-US" sz="1400" dirty="0" smtClean="0"/>
              <a:t> 15 (5): p. 215–227.</a:t>
            </a:r>
          </a:p>
          <a:p>
            <a:pPr marL="0" indent="0" algn="just">
              <a:spcBef>
                <a:spcPts val="0"/>
              </a:spcBef>
              <a:spcAft>
                <a:spcPts val="1400"/>
              </a:spcAft>
              <a:buNone/>
            </a:pPr>
            <a:r>
              <a:rPr lang="en-US" sz="1400" dirty="0" err="1" smtClean="0"/>
              <a:t>Chandrasekaran</a:t>
            </a:r>
            <a:r>
              <a:rPr lang="en-US" sz="1400" dirty="0" smtClean="0"/>
              <a:t>, </a:t>
            </a:r>
            <a:r>
              <a:rPr lang="en-US" sz="1400" dirty="0" err="1" smtClean="0"/>
              <a:t>Deepa</a:t>
            </a:r>
            <a:r>
              <a:rPr lang="en-US" sz="1400" dirty="0" smtClean="0"/>
              <a:t> and </a:t>
            </a:r>
            <a:r>
              <a:rPr lang="en-US" sz="1400" dirty="0" err="1" smtClean="0"/>
              <a:t>Tellis</a:t>
            </a:r>
            <a:r>
              <a:rPr lang="en-US" sz="1400" dirty="0" smtClean="0"/>
              <a:t>, Gerard J. (2007). “A Critical Review of Marketing Research on Diffusion of New Products”. </a:t>
            </a:r>
            <a:r>
              <a:rPr lang="en-US" sz="1400" i="1" dirty="0" smtClean="0"/>
              <a:t>Review of Marketing Research</a:t>
            </a:r>
            <a:r>
              <a:rPr lang="en-US" sz="1400" dirty="0" smtClean="0"/>
              <a:t>, p. 39-80; Marshall School of Business Working Paper No. MKT 01-08.</a:t>
            </a:r>
          </a:p>
          <a:p>
            <a:pPr marL="0" indent="0" algn="just">
              <a:spcBef>
                <a:spcPts val="0"/>
              </a:spcBef>
              <a:spcAft>
                <a:spcPts val="1400"/>
              </a:spcAft>
              <a:buNone/>
            </a:pPr>
            <a:r>
              <a:rPr lang="en-US" sz="1400" dirty="0" err="1" smtClean="0"/>
              <a:t>Dodds</a:t>
            </a:r>
            <a:r>
              <a:rPr lang="en-US" sz="1400" dirty="0" smtClean="0"/>
              <a:t>, P.S. and Watts, D.J. (2004). “Universal behavior in a generalized model of contagion”. </a:t>
            </a:r>
            <a:r>
              <a:rPr lang="en-US" sz="1400" i="1" dirty="0" smtClean="0"/>
              <a:t>Phys. Rev. </a:t>
            </a:r>
            <a:r>
              <a:rPr lang="en-US" sz="1400" i="1" dirty="0" err="1" smtClean="0"/>
              <a:t>Lett</a:t>
            </a:r>
            <a:r>
              <a:rPr lang="en-US" sz="1400" i="1" dirty="0" smtClean="0"/>
              <a:t>.</a:t>
            </a:r>
            <a:r>
              <a:rPr lang="en-US" sz="1400" dirty="0" smtClean="0"/>
              <a:t> 92, 218701.</a:t>
            </a:r>
          </a:p>
          <a:p>
            <a:pPr marL="0" indent="0" algn="just">
              <a:spcBef>
                <a:spcPts val="0"/>
              </a:spcBef>
              <a:spcAft>
                <a:spcPts val="1400"/>
              </a:spcAft>
              <a:buNone/>
            </a:pPr>
            <a:r>
              <a:rPr lang="en-US" sz="1400" dirty="0" err="1" smtClean="0"/>
              <a:t>Mahajan</a:t>
            </a:r>
            <a:r>
              <a:rPr lang="en-US" sz="1400" dirty="0" smtClean="0"/>
              <a:t>, Vijay; Muller, </a:t>
            </a:r>
            <a:r>
              <a:rPr lang="en-US" sz="1400" dirty="0" err="1" smtClean="0"/>
              <a:t>Eitan</a:t>
            </a:r>
            <a:r>
              <a:rPr lang="en-US" sz="1400" dirty="0" smtClean="0"/>
              <a:t> and Bass, Frank (1995). “Diffusion of new products: Empirical generalizations and managerial uses”. </a:t>
            </a:r>
            <a:r>
              <a:rPr lang="en-US" sz="1400" i="1" dirty="0" smtClean="0"/>
              <a:t>Marketing Science</a:t>
            </a:r>
            <a:r>
              <a:rPr lang="en-US" sz="1400" dirty="0" smtClean="0"/>
              <a:t> 14 (3): G79–G88.</a:t>
            </a:r>
          </a:p>
          <a:p>
            <a:pPr marL="0" indent="0" algn="just">
              <a:spcBef>
                <a:spcPts val="0"/>
              </a:spcBef>
              <a:spcAft>
                <a:spcPts val="1400"/>
              </a:spcAft>
              <a:buNone/>
            </a:pPr>
            <a:r>
              <a:rPr lang="en-US" sz="1400" dirty="0" smtClean="0"/>
              <a:t>Rand, William M. and Rust, Roland T. (2011). “Agent-Based Modeling in Marketing: Guidelines for Rigor (June 10, 2011)”. </a:t>
            </a:r>
            <a:r>
              <a:rPr lang="en-US" sz="1400" i="1" dirty="0" smtClean="0"/>
              <a:t>International Journal of Research in Marketing</a:t>
            </a:r>
            <a:r>
              <a:rPr lang="en-US" sz="1400" dirty="0" smtClean="0"/>
              <a:t>; Robert H. Smith School Research Paper No. RHS 06-132.</a:t>
            </a:r>
          </a:p>
        </p:txBody>
      </p:sp>
      <p:sp>
        <p:nvSpPr>
          <p:cNvPr id="3" name="Title 2"/>
          <p:cNvSpPr>
            <a:spLocks noGrp="1"/>
          </p:cNvSpPr>
          <p:nvPr>
            <p:ph type="title"/>
          </p:nvPr>
        </p:nvSpPr>
        <p:spPr/>
        <p:txBody>
          <a:bodyPr>
            <a:normAutofit/>
          </a:bodyPr>
          <a:lstStyle/>
          <a:p>
            <a:pPr algn="ctr"/>
            <a:r>
              <a:rPr lang="en-US" sz="4000" dirty="0" smtClean="0"/>
              <a:t>References</a:t>
            </a:r>
            <a:endParaRPr lang="en-US"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a:bodyPr>
          <a:lstStyle/>
          <a:p>
            <a:pPr algn="just">
              <a:spcBef>
                <a:spcPts val="0"/>
              </a:spcBef>
              <a:spcAft>
                <a:spcPts val="2000"/>
              </a:spcAft>
            </a:pPr>
            <a:r>
              <a:rPr lang="en-US" sz="2000" dirty="0" smtClean="0"/>
              <a:t>The agent-based Bass model is a discrete-time model in which each agent has one of two states at each time step t: (1) unaware or (2) aware.</a:t>
            </a:r>
          </a:p>
          <a:p>
            <a:pPr algn="just">
              <a:spcBef>
                <a:spcPts val="0"/>
              </a:spcBef>
              <a:spcAft>
                <a:spcPts val="2000"/>
              </a:spcAft>
            </a:pPr>
            <a:r>
              <a:rPr lang="en-US" sz="2000" dirty="0" smtClean="0"/>
              <a:t>At time t=0, all agents are unaware.</a:t>
            </a:r>
          </a:p>
          <a:p>
            <a:pPr algn="just">
              <a:spcBef>
                <a:spcPts val="0"/>
              </a:spcBef>
              <a:spcAft>
                <a:spcPts val="2000"/>
              </a:spcAft>
            </a:pPr>
            <a:r>
              <a:rPr lang="en-US" sz="2000" dirty="0" smtClean="0"/>
              <a:t>At each time step, an unaware agent has an opportunity to become aware. Its state changes with p, the probability that it becomes aware due to advertising or due to word of mouth.</a:t>
            </a:r>
          </a:p>
          <a:p>
            <a:pPr algn="just">
              <a:spcBef>
                <a:spcPts val="0"/>
              </a:spcBef>
              <a:spcAft>
                <a:spcPts val="2000"/>
              </a:spcAft>
            </a:pPr>
            <a:r>
              <a:rPr lang="en-US" sz="2000" dirty="0" smtClean="0"/>
              <a:t>The probability of that an agent becomes aware due to word of mouth increases as a function of the fraction of its neighbors who became aware in previous time steps.</a:t>
            </a:r>
          </a:p>
          <a:p>
            <a:pPr algn="just">
              <a:spcBef>
                <a:spcPts val="0"/>
              </a:spcBef>
              <a:spcAft>
                <a:spcPts val="2000"/>
              </a:spcAft>
            </a:pPr>
            <a:r>
              <a:rPr lang="en-US" sz="2000" dirty="0" smtClean="0"/>
              <a:t>Once an agent becomes aware, it remains aware for the rest of the simulation.</a:t>
            </a:r>
          </a:p>
        </p:txBody>
      </p:sp>
      <p:sp>
        <p:nvSpPr>
          <p:cNvPr id="3" name="Title 2"/>
          <p:cNvSpPr>
            <a:spLocks noGrp="1"/>
          </p:cNvSpPr>
          <p:nvPr>
            <p:ph type="title"/>
          </p:nvPr>
        </p:nvSpPr>
        <p:spPr/>
        <p:txBody>
          <a:bodyPr>
            <a:normAutofit/>
          </a:bodyPr>
          <a:lstStyle/>
          <a:p>
            <a:pPr algn="ctr"/>
            <a:r>
              <a:rPr lang="en-US" sz="3200" dirty="0" smtClean="0"/>
              <a:t>How Information Spreads through the Network</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400" dirty="0" smtClean="0"/>
              <a:t>	</a:t>
            </a:r>
          </a:p>
          <a:p>
            <a:pPr>
              <a:buNone/>
            </a:pPr>
            <a:r>
              <a:rPr lang="en-US" sz="2400" dirty="0" smtClean="0"/>
              <a:t>	</a:t>
            </a:r>
            <a:r>
              <a:rPr lang="en-US" sz="2000" dirty="0" smtClean="0"/>
              <a:t>In the summer of this year, Dr. Herrmann directed </a:t>
            </a:r>
            <a:r>
              <a:rPr lang="en-US" sz="2000" dirty="0" err="1" smtClean="0"/>
              <a:t>Ardechir</a:t>
            </a:r>
            <a:r>
              <a:rPr lang="en-US" sz="2000" dirty="0" smtClean="0"/>
              <a:t> </a:t>
            </a:r>
            <a:r>
              <a:rPr lang="en-US" sz="2000" dirty="0" err="1" smtClean="0"/>
              <a:t>Auzolle</a:t>
            </a:r>
            <a:r>
              <a:rPr lang="en-US" sz="2000" dirty="0" smtClean="0"/>
              <a:t> in implementing this model and explaining its properties.  </a:t>
            </a:r>
          </a:p>
          <a:p>
            <a:pPr>
              <a:buNone/>
            </a:pPr>
            <a:endParaRPr lang="en-US" sz="2000" dirty="0" smtClean="0"/>
          </a:p>
          <a:p>
            <a:pPr>
              <a:buNone/>
            </a:pPr>
            <a:r>
              <a:rPr lang="en-US" sz="2000" dirty="0" smtClean="0"/>
              <a:t>	The codebase, written in </a:t>
            </a:r>
            <a:r>
              <a:rPr lang="en-US" sz="2000" dirty="0" err="1" smtClean="0"/>
              <a:t>NetLogo</a:t>
            </a:r>
            <a:r>
              <a:rPr lang="en-US" sz="2000" dirty="0" smtClean="0"/>
              <a:t>, turned out not to be fast enough to handle large networks.</a:t>
            </a:r>
          </a:p>
          <a:p>
            <a:pPr>
              <a:buNone/>
            </a:pPr>
            <a:r>
              <a:rPr lang="en-US" sz="2000" dirty="0" smtClean="0"/>
              <a:t>	</a:t>
            </a:r>
          </a:p>
          <a:p>
            <a:pPr>
              <a:buNone/>
            </a:pPr>
            <a:r>
              <a:rPr lang="en-US" sz="2000" dirty="0"/>
              <a:t>	</a:t>
            </a:r>
            <a:r>
              <a:rPr lang="en-US" sz="2000" dirty="0" smtClean="0"/>
              <a:t>I have coded this model in MATLAB with the hope of producing a faster, more memory efficient implementation. First, I coded a  basic implementation </a:t>
            </a:r>
            <a:r>
              <a:rPr lang="en-US" sz="2000" dirty="0"/>
              <a:t>as a reference</a:t>
            </a:r>
            <a:r>
              <a:rPr lang="en-US" sz="2000" dirty="0" smtClean="0"/>
              <a:t>.  Then, I implemented the model using a </a:t>
            </a:r>
            <a:r>
              <a:rPr lang="en-US" sz="2000" dirty="0"/>
              <a:t>more efficient updating rule </a:t>
            </a:r>
            <a:r>
              <a:rPr lang="en-US" sz="2000" dirty="0" smtClean="0"/>
              <a:t>and taking advantage of sparse data structures. </a:t>
            </a:r>
          </a:p>
          <a:p>
            <a:pPr>
              <a:buNone/>
            </a:pPr>
            <a:endParaRPr lang="en-US" sz="2400" dirty="0"/>
          </a:p>
        </p:txBody>
      </p:sp>
      <p:sp>
        <p:nvSpPr>
          <p:cNvPr id="3" name="Title 2"/>
          <p:cNvSpPr>
            <a:spLocks noGrp="1"/>
          </p:cNvSpPr>
          <p:nvPr>
            <p:ph type="title"/>
          </p:nvPr>
        </p:nvSpPr>
        <p:spPr/>
        <p:txBody>
          <a:bodyPr>
            <a:normAutofit/>
          </a:bodyPr>
          <a:lstStyle/>
          <a:p>
            <a:pPr algn="ctr"/>
            <a:r>
              <a:rPr lang="en-US" sz="3600" dirty="0" smtClean="0"/>
              <a:t>Implementation</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59491"/>
          </a:xfrm>
        </p:spPr>
        <p:txBody>
          <a:bodyPr>
            <a:normAutofit fontScale="40000" lnSpcReduction="20000"/>
          </a:bodyPr>
          <a:lstStyle/>
          <a:p>
            <a:pPr algn="just">
              <a:buNone/>
            </a:pPr>
            <a:r>
              <a:rPr lang="en-US" dirty="0" smtClean="0"/>
              <a:t>	Arbitrarily identify the N agents with the set 1, …, N.  Let D denote the |D|×2 matrix listing all (directed) edges of the graph as ordered pairs of nodes.</a:t>
            </a:r>
          </a:p>
          <a:p>
            <a:pPr algn="just">
              <a:buNone/>
            </a:pPr>
            <a:r>
              <a:rPr lang="en-US" dirty="0" smtClean="0"/>
              <a:t> </a:t>
            </a:r>
          </a:p>
          <a:p>
            <a:pPr>
              <a:buNone/>
            </a:pPr>
            <a:r>
              <a:rPr lang="en-US" dirty="0" smtClean="0"/>
              <a:t>INPUT:  matrix D, parameters p and q.</a:t>
            </a:r>
          </a:p>
          <a:p>
            <a:pPr>
              <a:buNone/>
            </a:pPr>
            <a:r>
              <a:rPr lang="en-US" dirty="0" smtClean="0"/>
              <a:t> </a:t>
            </a:r>
          </a:p>
          <a:p>
            <a:pPr>
              <a:buNone/>
            </a:pPr>
            <a:r>
              <a:rPr lang="en-US" dirty="0" smtClean="0"/>
              <a:t>1.  Keep track of the state of the agents in a length-N bit vector initialized to all zeros.</a:t>
            </a:r>
          </a:p>
          <a:p>
            <a:pPr marL="624078" indent="-514350">
              <a:buAutoNum type="arabicPeriod"/>
            </a:pPr>
            <a:endParaRPr lang="en-US" dirty="0" smtClean="0"/>
          </a:p>
          <a:p>
            <a:pPr>
              <a:buNone/>
            </a:pPr>
            <a:r>
              <a:rPr lang="en-US" dirty="0" smtClean="0"/>
              <a:t>2. Create an adjacency matrix A such that A(</a:t>
            </a:r>
            <a:r>
              <a:rPr lang="en-US" dirty="0" err="1" smtClean="0"/>
              <a:t>i,j</a:t>
            </a:r>
            <a:r>
              <a:rPr lang="en-US" dirty="0" smtClean="0"/>
              <a:t>) = 1 if (</a:t>
            </a:r>
            <a:r>
              <a:rPr lang="en-US" dirty="0" err="1" smtClean="0"/>
              <a:t>i,j</a:t>
            </a:r>
            <a:r>
              <a:rPr lang="en-US" dirty="0" smtClean="0"/>
              <a:t>) is a directed edge in D and 0 otherwise.  </a:t>
            </a:r>
          </a:p>
          <a:p>
            <a:pPr>
              <a:buNone/>
            </a:pPr>
            <a:endParaRPr lang="en-US" dirty="0" smtClean="0"/>
          </a:p>
          <a:p>
            <a:pPr>
              <a:buNone/>
            </a:pPr>
            <a:r>
              <a:rPr lang="en-US" dirty="0" smtClean="0"/>
              <a:t>3. Create another adjacency matrix B to track aware neighbors.  B(</a:t>
            </a:r>
            <a:r>
              <a:rPr lang="en-US" dirty="0" err="1" smtClean="0"/>
              <a:t>i,j</a:t>
            </a:r>
            <a:r>
              <a:rPr lang="en-US" dirty="0" smtClean="0"/>
              <a:t>) = 1 if (</a:t>
            </a:r>
            <a:r>
              <a:rPr lang="en-US" dirty="0" err="1" smtClean="0"/>
              <a:t>i,j</a:t>
            </a:r>
            <a:r>
              <a:rPr lang="en-US" dirty="0" smtClean="0"/>
              <a:t>) is a directed edge in D and agent </a:t>
            </a:r>
            <a:r>
              <a:rPr lang="en-US" dirty="0" err="1" smtClean="0"/>
              <a:t>i</a:t>
            </a:r>
            <a:r>
              <a:rPr lang="en-US" dirty="0" smtClean="0"/>
              <a:t> is aware. </a:t>
            </a:r>
          </a:p>
          <a:p>
            <a:pPr>
              <a:buNone/>
            </a:pPr>
            <a:endParaRPr lang="en-US" dirty="0" smtClean="0"/>
          </a:p>
          <a:p>
            <a:pPr>
              <a:buNone/>
            </a:pPr>
            <a:r>
              <a:rPr lang="en-US" dirty="0" smtClean="0"/>
              <a:t>4.  At each time step, for each agent:</a:t>
            </a:r>
          </a:p>
          <a:p>
            <a:pPr>
              <a:buNone/>
            </a:pPr>
            <a:endParaRPr lang="en-US" dirty="0" smtClean="0"/>
          </a:p>
          <a:p>
            <a:pPr>
              <a:buNone/>
            </a:pPr>
            <a:r>
              <a:rPr lang="en-US" dirty="0" smtClean="0"/>
              <a:t>	      a. Check the bit vector to determine if the agent is already aware.  If so, skip it.</a:t>
            </a:r>
          </a:p>
          <a:p>
            <a:pPr>
              <a:buNone/>
            </a:pPr>
            <a:r>
              <a:rPr lang="en-US" dirty="0" smtClean="0"/>
              <a:t>	      b. Make the agent newly aware with probability p.</a:t>
            </a:r>
          </a:p>
          <a:p>
            <a:pPr>
              <a:buNone/>
            </a:pPr>
            <a:r>
              <a:rPr lang="en-US" dirty="0" smtClean="0"/>
              <a:t>	      c. Look up the agent’s upstream neighbors in A.  Look up the agent’s aware upstream neighbors in B.  </a:t>
            </a:r>
          </a:p>
          <a:p>
            <a:pPr>
              <a:buNone/>
            </a:pPr>
            <a:r>
              <a:rPr lang="en-US" dirty="0" smtClean="0"/>
              <a:t>	      d. Determine what fraction of the upstream neighbors are aware.  Make the agent newly aware with 	probability q times that fraction.</a:t>
            </a:r>
          </a:p>
          <a:p>
            <a:pPr>
              <a:buNone/>
            </a:pPr>
            <a:r>
              <a:rPr lang="en-US" dirty="0" smtClean="0"/>
              <a:t>	      e.  Once all agents have been processed, record the newly aware ones as aware in the bit vector.</a:t>
            </a:r>
          </a:p>
          <a:p>
            <a:pPr>
              <a:buNone/>
            </a:pPr>
            <a:endParaRPr lang="en-US" dirty="0" smtClean="0"/>
          </a:p>
          <a:p>
            <a:pPr>
              <a:buNone/>
            </a:pPr>
            <a:r>
              <a:rPr lang="en-US" dirty="0" smtClean="0"/>
              <a:t>Stop once all agents have become aware, or after a maximum number of iterations.</a:t>
            </a:r>
          </a:p>
          <a:p>
            <a:pPr>
              <a:buNone/>
            </a:pPr>
            <a:endParaRPr lang="en-US" dirty="0" smtClean="0"/>
          </a:p>
          <a:p>
            <a:pPr>
              <a:buNone/>
            </a:pPr>
            <a:r>
              <a:rPr lang="en-US" dirty="0" smtClean="0"/>
              <a:t> OUTPUT:  complete history of the bit vector.</a:t>
            </a:r>
          </a:p>
          <a:p>
            <a:pPr>
              <a:buNone/>
            </a:pPr>
            <a:r>
              <a:rPr lang="en-US" dirty="0" smtClean="0"/>
              <a:t> </a:t>
            </a:r>
          </a:p>
          <a:p>
            <a:pPr>
              <a:buNone/>
            </a:pPr>
            <a:endParaRPr lang="en-US" dirty="0" smtClean="0"/>
          </a:p>
          <a:p>
            <a:pPr>
              <a:buNone/>
            </a:pPr>
            <a:endParaRPr lang="en-US" dirty="0" smtClean="0"/>
          </a:p>
          <a:p>
            <a:pPr>
              <a:buNone/>
            </a:pPr>
            <a:endParaRPr lang="en-US" sz="5600"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sz="4000" dirty="0" smtClean="0"/>
              <a:t>Basic Implementation</a:t>
            </a:r>
            <a:br>
              <a:rPr lang="en-US" sz="4000" dirty="0" smtClean="0"/>
            </a:br>
            <a:endParaRPr lang="en-US"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1700" dirty="0" smtClean="0"/>
              <a:t>In order to decide whether to change the status of an unaware node, the node’s number of unaware upstream nodes (its “awareness number”) must be computed.  The basic implementation effectively </a:t>
            </a:r>
            <a:r>
              <a:rPr lang="en-US" sz="1700" dirty="0" err="1" smtClean="0"/>
              <a:t>recomputes</a:t>
            </a:r>
            <a:r>
              <a:rPr lang="en-US" sz="1700" dirty="0" smtClean="0"/>
              <a:t> each node’s awareness number from scratch at every time step.  </a:t>
            </a:r>
          </a:p>
          <a:p>
            <a:endParaRPr lang="en-US" sz="1700" dirty="0" smtClean="0"/>
          </a:p>
          <a:p>
            <a:r>
              <a:rPr lang="en-US" sz="1700" dirty="0" smtClean="0"/>
              <a:t>But changes in the awareness number are entirely due to nodes which have just become aware.</a:t>
            </a:r>
          </a:p>
          <a:p>
            <a:pPr lvl="8">
              <a:buNone/>
            </a:pPr>
            <a:endParaRPr lang="en-US" sz="1800" dirty="0" smtClean="0"/>
          </a:p>
          <a:p>
            <a:pPr lvl="8">
              <a:buNone/>
            </a:pPr>
            <a:r>
              <a:rPr lang="en-US" sz="1700" smtClean="0"/>
              <a:t>Basic    </a:t>
            </a:r>
            <a:r>
              <a:rPr lang="en-US" smtClean="0"/>
              <a:t>               Neighbor-Set </a:t>
            </a:r>
            <a:endParaRPr lang="en-US" sz="1700" dirty="0" smtClean="0"/>
          </a:p>
          <a:p>
            <a:endParaRPr lang="en-US" sz="1800" dirty="0" smtClean="0"/>
          </a:p>
          <a:p>
            <a:endParaRPr lang="en-US" sz="1800" dirty="0" smtClean="0"/>
          </a:p>
          <a:p>
            <a:endParaRPr lang="en-US" sz="1800" dirty="0" smtClean="0"/>
          </a:p>
          <a:p>
            <a:endParaRPr lang="en-US" sz="1700" dirty="0" smtClean="0"/>
          </a:p>
          <a:p>
            <a:r>
              <a:rPr lang="en-US" sz="1700" dirty="0" smtClean="0"/>
              <a:t>A possible improvement: a preliminary pass through just the newly-aware nodes which updates just their downstream nodes.  After this preliminary step, we can proceed as in the basic implementation, but without needing to </a:t>
            </a:r>
            <a:r>
              <a:rPr lang="en-US" sz="1700" dirty="0" err="1" smtClean="0"/>
              <a:t>recompute</a:t>
            </a:r>
            <a:r>
              <a:rPr lang="en-US" sz="1700" dirty="0" smtClean="0"/>
              <a:t> awareness numbers.</a:t>
            </a:r>
          </a:p>
          <a:p>
            <a:endParaRPr lang="en-US" sz="2000" dirty="0"/>
          </a:p>
        </p:txBody>
      </p:sp>
      <p:sp>
        <p:nvSpPr>
          <p:cNvPr id="3" name="Title 2"/>
          <p:cNvSpPr>
            <a:spLocks noGrp="1"/>
          </p:cNvSpPr>
          <p:nvPr>
            <p:ph type="title"/>
          </p:nvPr>
        </p:nvSpPr>
        <p:spPr/>
        <p:txBody>
          <a:bodyPr>
            <a:normAutofit/>
          </a:bodyPr>
          <a:lstStyle/>
          <a:p>
            <a:pPr algn="ctr"/>
            <a:r>
              <a:rPr lang="en-US" sz="3200" dirty="0" smtClean="0"/>
              <a:t>A More Efficient Updating Rule</a:t>
            </a:r>
            <a:endParaRPr lang="en-US" sz="3200" dirty="0"/>
          </a:p>
        </p:txBody>
      </p:sp>
      <p:sp>
        <p:nvSpPr>
          <p:cNvPr id="4" name="Oval 3"/>
          <p:cNvSpPr/>
          <p:nvPr/>
        </p:nvSpPr>
        <p:spPr>
          <a:xfrm>
            <a:off x="2971800" y="4114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029200" y="4191000"/>
            <a:ext cx="304800" cy="304800"/>
          </a:xfrm>
          <a:prstGeom prst="ellips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cxnSp>
        <p:nvCxnSpPr>
          <p:cNvPr id="7" name="Straight Arrow Connector 6"/>
          <p:cNvCxnSpPr/>
          <p:nvPr/>
        </p:nvCxnSpPr>
        <p:spPr>
          <a:xfrm flipH="1">
            <a:off x="3352800" y="3886200"/>
            <a:ext cx="381000" cy="228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3352800" y="4419600"/>
            <a:ext cx="381000" cy="228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514600" y="3886200"/>
            <a:ext cx="38100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2514600" y="4419600"/>
            <a:ext cx="381000" cy="228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4648200" y="4495800"/>
            <a:ext cx="381000" cy="228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181600" y="3733800"/>
            <a:ext cx="0" cy="3810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486400" y="4343400"/>
            <a:ext cx="457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Our new updating procedure suggests a further possible improvement: replacing the network’s adjacency matrix with a sparse data structure which reflects the structure of the updating rule.  </a:t>
            </a:r>
          </a:p>
          <a:p>
            <a:endParaRPr lang="en-US" sz="2000" dirty="0" smtClean="0"/>
          </a:p>
          <a:p>
            <a:r>
              <a:rPr lang="en-US" sz="2000" dirty="0" smtClean="0"/>
              <a:t>Information about adjacency can be stored by rewriting the adjacency relation as a function </a:t>
            </a:r>
            <a:r>
              <a:rPr lang="en-US" sz="2000" i="1" dirty="0" smtClean="0"/>
              <a:t>f: V</a:t>
            </a:r>
            <a:r>
              <a:rPr lang="en-US" sz="2000" i="1" dirty="0" smtClean="0">
                <a:latin typeface="Cambria Math"/>
                <a:ea typeface="Cambria Math"/>
              </a:rPr>
              <a:t>⟶ </a:t>
            </a:r>
            <a:r>
              <a:rPr lang="en-US" sz="2000" dirty="0" smtClean="0">
                <a:ea typeface="Cambria Math"/>
              </a:rPr>
              <a:t>2</a:t>
            </a:r>
            <a:r>
              <a:rPr lang="en-US" sz="2000" i="1" baseline="30000" dirty="0" smtClean="0">
                <a:ea typeface="Cambria Math"/>
              </a:rPr>
              <a:t>V</a:t>
            </a:r>
            <a:r>
              <a:rPr lang="en-US" sz="2000" i="1" dirty="0" smtClean="0"/>
              <a:t> </a:t>
            </a:r>
            <a:r>
              <a:rPr lang="en-US" sz="2000" dirty="0" smtClean="0"/>
              <a:t>which returns a node’s downstream nodes.  </a:t>
            </a:r>
          </a:p>
          <a:p>
            <a:endParaRPr lang="en-US" sz="2000" dirty="0" smtClean="0"/>
          </a:p>
          <a:p>
            <a:r>
              <a:rPr lang="en-US" sz="2000" dirty="0" smtClean="0"/>
              <a:t>Concretely, this function is most naturally implemented as a vector of length |D| concatenating the output sets of  together with a list of pointers marking the start of each set.</a:t>
            </a:r>
          </a:p>
          <a:p>
            <a:endParaRPr lang="en-US" sz="2000" dirty="0"/>
          </a:p>
        </p:txBody>
      </p:sp>
      <p:sp>
        <p:nvSpPr>
          <p:cNvPr id="3" name="Title 2"/>
          <p:cNvSpPr>
            <a:spLocks noGrp="1"/>
          </p:cNvSpPr>
          <p:nvPr>
            <p:ph type="title"/>
          </p:nvPr>
        </p:nvSpPr>
        <p:spPr/>
        <p:txBody>
          <a:bodyPr>
            <a:normAutofit/>
          </a:bodyPr>
          <a:lstStyle/>
          <a:p>
            <a:pPr algn="ctr"/>
            <a:r>
              <a:rPr lang="en-US" sz="3200" dirty="0" smtClean="0"/>
              <a:t>Representing Adjacency Efficiently</a:t>
            </a:r>
            <a:endParaRPr lang="en-US" sz="3200" dirty="0"/>
          </a:p>
        </p:txBody>
      </p:sp>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5341</TotalTime>
  <Words>1659</Words>
  <Application>Microsoft Office PowerPoint</Application>
  <PresentationFormat>On-screen Show (4:3)</PresentationFormat>
  <Paragraphs>292</Paragraphs>
  <Slides>42</Slides>
  <Notes>37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Concourse</vt:lpstr>
      <vt:lpstr>Equation</vt:lpstr>
      <vt:lpstr>An Agent-Based Model of  Information Diffusion</vt:lpstr>
      <vt:lpstr>Information Diffusion Simulation:  The Bass Model</vt:lpstr>
      <vt:lpstr>Bass Model Formulation</vt:lpstr>
      <vt:lpstr>An Agent-Based Bass Model</vt:lpstr>
      <vt:lpstr>How Information Spreads through the Network</vt:lpstr>
      <vt:lpstr>Implementation</vt:lpstr>
      <vt:lpstr> Basic Implementation </vt:lpstr>
      <vt:lpstr>A More Efficient Updating Rule</vt:lpstr>
      <vt:lpstr>Representing Adjacency Efficiently</vt:lpstr>
      <vt:lpstr>Comparison of Time and Space Efficiency</vt:lpstr>
      <vt:lpstr>Simulation Results</vt:lpstr>
      <vt:lpstr>Simulation Results</vt:lpstr>
      <vt:lpstr>Simulation Results</vt:lpstr>
      <vt:lpstr>Simulation Results</vt:lpstr>
      <vt:lpstr>Simulation Results</vt:lpstr>
      <vt:lpstr>Simulation Results</vt:lpstr>
      <vt:lpstr>Simulation Results</vt:lpstr>
      <vt:lpstr>Simulation Results</vt:lpstr>
      <vt:lpstr>Distribution of Simulation Results</vt:lpstr>
      <vt:lpstr>Statistical Analysis</vt:lpstr>
      <vt:lpstr>Distribution of Sample Means</vt:lpstr>
      <vt:lpstr>Computing Confidence Intervals</vt:lpstr>
      <vt:lpstr>Examining Confidence Intervals Surrounding the Simulation Mean at Each Time Step</vt:lpstr>
      <vt:lpstr>Prediction Intervals</vt:lpstr>
      <vt:lpstr>Nonparametric Prediction Intervals</vt:lpstr>
      <vt:lpstr>Nonparametric Prediction Intervals at Each Time Step of Simulation</vt:lpstr>
      <vt:lpstr>Parametric Prediction Intervals</vt:lpstr>
      <vt:lpstr>Parametric Prediction Intervals at Each Time Step of Simulation</vt:lpstr>
      <vt:lpstr>From Nonparametric to Parametric Prediction Intervals:  Did our assumption of normality significantly  change the bounds?</vt:lpstr>
      <vt:lpstr>Is our assumption of approximate normality justified?</vt:lpstr>
      <vt:lpstr>Quantile-Quantile Plots</vt:lpstr>
      <vt:lpstr>Q-Q Plots</vt:lpstr>
      <vt:lpstr>Goodness-of-Fit to Normality</vt:lpstr>
      <vt:lpstr>PowerPoint Presentation</vt:lpstr>
      <vt:lpstr>Comparing the Three Programs</vt:lpstr>
      <vt:lpstr>Validating by the Complete Graph</vt:lpstr>
      <vt:lpstr>PowerPoint Presentation</vt:lpstr>
      <vt:lpstr>Varying the Time Step</vt:lpstr>
      <vt:lpstr>PowerPoint Presentation</vt:lpstr>
      <vt:lpstr>PowerPoint Presentation</vt:lpstr>
      <vt:lpstr>Project Schedule and Milestones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Agent-Based Model of Information Diffusion</dc:title>
  <dc:creator>Waterdrinker</dc:creator>
  <cp:lastModifiedBy>Neža Vodopivec</cp:lastModifiedBy>
  <cp:revision>270</cp:revision>
  <dcterms:created xsi:type="dcterms:W3CDTF">2012-09-25T13:42:00Z</dcterms:created>
  <dcterms:modified xsi:type="dcterms:W3CDTF">2012-12-15T04:29:19Z</dcterms:modified>
</cp:coreProperties>
</file>